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notesMasterIdLst>
    <p:notesMasterId r:id="rId12"/>
  </p:notesMasterIdLst>
  <p:sldIdLst>
    <p:sldId id="758" r:id="rId2"/>
    <p:sldId id="727" r:id="rId3"/>
    <p:sldId id="757" r:id="rId4"/>
    <p:sldId id="729" r:id="rId5"/>
    <p:sldId id="778" r:id="rId6"/>
    <p:sldId id="730" r:id="rId7"/>
    <p:sldId id="731" r:id="rId8"/>
    <p:sldId id="736" r:id="rId9"/>
    <p:sldId id="741" r:id="rId10"/>
    <p:sldId id="743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C6E3C6-13CC-4D80-99E5-0DC41F86708B}">
          <p14:sldIdLst>
            <p14:sldId id="758"/>
          </p14:sldIdLst>
        </p14:section>
        <p14:section name="راهکارهای بلندمدت" id="{A87230BF-8C4C-4F84-AA2D-8E78DBFF9E4C}">
          <p14:sldIdLst>
            <p14:sldId id="727"/>
            <p14:sldId id="757"/>
            <p14:sldId id="729"/>
            <p14:sldId id="778"/>
            <p14:sldId id="730"/>
            <p14:sldId id="731"/>
            <p14:sldId id="736"/>
            <p14:sldId id="741"/>
            <p14:sldId id="743"/>
          </p14:sldIdLst>
        </p14:section>
      </p14:sectionLst>
    </p:ext>
    <p:ext uri="{EFAFB233-063F-42B5-8137-9DF3F51BA10A}">
      <p15:sldGuideLst xmlns:p15="http://schemas.microsoft.com/office/powerpoint/2012/main">
        <p15:guide id="1" pos="6335" userDrawn="1">
          <p15:clr>
            <a:srgbClr val="A4A3A4"/>
          </p15:clr>
        </p15:guide>
        <p15:guide id="2" orient="horz" pos="368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5" pos="6516" userDrawn="1">
          <p15:clr>
            <a:srgbClr val="A4A3A4"/>
          </p15:clr>
        </p15:guide>
        <p15:guide id="6" pos="10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aj hasanpour" initials="fh" lastIdx="1" clrIdx="0">
    <p:extLst>
      <p:ext uri="{19B8F6BF-5375-455C-9EA6-DF929625EA0E}">
        <p15:presenceInfo xmlns:p15="http://schemas.microsoft.com/office/powerpoint/2012/main" userId="b16dfcaaa8da7b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A3"/>
    <a:srgbClr val="F8A60C"/>
    <a:srgbClr val="FFC000"/>
    <a:srgbClr val="009628"/>
    <a:srgbClr val="DBC000"/>
    <a:srgbClr val="FFB400"/>
    <a:srgbClr val="007207"/>
    <a:srgbClr val="005E07"/>
    <a:srgbClr val="00AA28"/>
    <a:srgbClr val="FFD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6730" autoAdjust="0"/>
  </p:normalViewPr>
  <p:slideViewPr>
    <p:cSldViewPr snapToGrid="0">
      <p:cViewPr varScale="1">
        <p:scale>
          <a:sx n="82" d="100"/>
          <a:sy n="82" d="100"/>
        </p:scale>
        <p:origin x="614" y="67"/>
      </p:cViewPr>
      <p:guideLst>
        <p:guide pos="6335"/>
        <p:guide orient="horz" pos="368"/>
        <p:guide orient="horz" pos="3974"/>
        <p:guide pos="6516"/>
        <p:guide pos="1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3CF-4E2E-8B86-79D4252B2527}"/>
              </c:ext>
            </c:extLst>
          </c:dPt>
          <c:dLbls>
            <c:dLbl>
              <c:idx val="1"/>
              <c:layout>
                <c:manualLayout>
                  <c:x val="0"/>
                  <c:y val="2.9481321865581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CF-4E2E-8B86-79D4252B2527}"/>
                </c:ext>
              </c:extLst>
            </c:dLbl>
            <c:dLbl>
              <c:idx val="2"/>
              <c:layout>
                <c:manualLayout>
                  <c:x val="0"/>
                  <c:y val="-9.5816556484679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CF-4E2E-8B86-79D4252B2527}"/>
                </c:ext>
              </c:extLst>
            </c:dLbl>
            <c:dLbl>
              <c:idx val="3"/>
              <c:layout>
                <c:manualLayout>
                  <c:x val="-2.3718509476572587E-3"/>
                  <c:y val="1.4526372971000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CF-4E2E-8B86-79D4252B2527}"/>
                </c:ext>
              </c:extLst>
            </c:dLbl>
            <c:dLbl>
              <c:idx val="4"/>
              <c:layout>
                <c:manualLayout>
                  <c:x val="1.2077294685990338E-3"/>
                  <c:y val="3.1647736857031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CF-4E2E-8B86-79D4252B2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F_amir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1395</c:v>
                </c:pt>
                <c:pt idx="1">
                  <c:v>1396</c:v>
                </c:pt>
                <c:pt idx="2">
                  <c:v>1397</c:v>
                </c:pt>
                <c:pt idx="3">
                  <c:v>1398</c:v>
                </c:pt>
                <c:pt idx="4">
                  <c:v>1399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240</c:v>
                </c:pt>
                <c:pt idx="1">
                  <c:v>280</c:v>
                </c:pt>
                <c:pt idx="2">
                  <c:v>620</c:v>
                </c:pt>
                <c:pt idx="3">
                  <c:v>1100</c:v>
                </c:pt>
                <c:pt idx="4">
                  <c:v>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CF-4E2E-8B86-79D4252B25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225311320"/>
        <c:axId val="579529840"/>
      </c:barChart>
      <c:catAx>
        <c:axId val="22531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rgbClr val="FFC000"/>
                </a:solidFill>
                <a:latin typeface="F_amir" pitchFamily="2" charset="0"/>
                <a:ea typeface="+mn-ea"/>
                <a:cs typeface="+mn-cs"/>
              </a:defRPr>
            </a:pPr>
            <a:endParaRPr lang="en-US"/>
          </a:p>
        </c:txPr>
        <c:crossAx val="579529840"/>
        <c:crosses val="autoZero"/>
        <c:auto val="1"/>
        <c:lblAlgn val="ctr"/>
        <c:lblOffset val="100"/>
        <c:noMultiLvlLbl val="0"/>
      </c:catAx>
      <c:valAx>
        <c:axId val="57952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FFC000"/>
                </a:solidFill>
                <a:latin typeface="F_amir" pitchFamily="2" charset="0"/>
                <a:ea typeface="+mn-ea"/>
                <a:cs typeface="+mn-cs"/>
              </a:defRPr>
            </a:pPr>
            <a:endParaRPr lang="en-US"/>
          </a:p>
        </c:txPr>
        <c:crossAx val="225311320"/>
        <c:crosses val="autoZero"/>
        <c:crossBetween val="between"/>
      </c:valAx>
      <c:spPr>
        <a:solidFill>
          <a:srgbClr val="FFE5A3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7207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0FB-41E6-985C-3A3D1D8EBCC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0FB-41E6-985C-3A3D1D8EBCC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0FB-41E6-985C-3A3D1D8EBCC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0FB-41E6-985C-3A3D1D8EBCC4}"/>
              </c:ext>
            </c:extLst>
          </c:dPt>
          <c:dLbls>
            <c:dLbl>
              <c:idx val="0"/>
              <c:layout>
                <c:manualLayout>
                  <c:x val="-0.19809610496506849"/>
                  <c:y val="-8.27480467066536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defRPr>
                    </a:pPr>
                    <a:fld id="{FC97C706-8821-4122-9D97-284F240CE5EB}" type="CATEGORYNAME">
                      <a:rPr lang="fa-IR" sz="2400" b="1" dirty="0">
                        <a:solidFill>
                          <a:srgbClr val="FFFF00"/>
                        </a:solidFill>
                        <a:cs typeface="+mj-cs"/>
                      </a:rPr>
                      <a:pPr>
                        <a:defRPr sz="2400">
                          <a:solidFill>
                            <a:srgbClr val="FFFF00"/>
                          </a:solidFill>
                          <a:cs typeface="B Titr" panose="00000700000000000000" pitchFamily="2" charset="-78"/>
                        </a:defRPr>
                      </a:pPr>
                      <a:t>[CATEGORY NAME]</a:t>
                    </a:fld>
                    <a:r>
                      <a:rPr lang="fa-IR" sz="2400" baseline="0" dirty="0">
                        <a:solidFill>
                          <a:srgbClr val="FFFF00"/>
                        </a:solidFill>
                      </a:rPr>
                      <a:t>
</a:t>
                    </a:r>
                    <a:fld id="{196D39FD-9D4A-44CD-B743-C5602611087E}" type="PERCENTAGE">
                      <a:rPr lang="fa-IR" sz="2400" baseline="0" dirty="0">
                        <a:solidFill>
                          <a:srgbClr val="FFFF00"/>
                        </a:solidFill>
                      </a:rPr>
                      <a:pPr>
                        <a:defRPr sz="2400">
                          <a:solidFill>
                            <a:srgbClr val="FFFF00"/>
                          </a:solidFill>
                          <a:cs typeface="B Titr" panose="00000700000000000000" pitchFamily="2" charset="-78"/>
                        </a:defRPr>
                      </a:pPr>
                      <a:t>[PERCENTAGE]</a:t>
                    </a:fld>
                    <a:endParaRPr lang="fa-IR" sz="2400" baseline="0" dirty="0">
                      <a:solidFill>
                        <a:srgbClr val="FFFF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B Titr" panose="00000700000000000000" pitchFamily="2" charset="-78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68374605348247"/>
                      <c:h val="0.244903521629439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FB-41E6-985C-3A3D1D8EBCC4}"/>
                </c:ext>
              </c:extLst>
            </c:dLbl>
            <c:dLbl>
              <c:idx val="1"/>
              <c:layout>
                <c:manualLayout>
                  <c:x val="0.24817261972688195"/>
                  <c:y val="-0.159931611839852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defRPr>
                    </a:pPr>
                    <a:fld id="{58E2CADC-0BA2-461D-BB10-FBA04822C49E}" type="CATEGORYNAME">
                      <a:rPr lang="fa-IR" sz="2400" b="1">
                        <a:solidFill>
                          <a:srgbClr val="FFFF00"/>
                        </a:solidFill>
                        <a:cs typeface="+mj-cs"/>
                      </a:rPr>
                      <a:pPr>
                        <a:defRPr sz="2400">
                          <a:solidFill>
                            <a:srgbClr val="FFFF00"/>
                          </a:solidFill>
                          <a:cs typeface="B Titr" panose="00000700000000000000" pitchFamily="2" charset="-78"/>
                        </a:defRPr>
                      </a:pPr>
                      <a:t>[CATEGORY NAME]</a:t>
                    </a:fld>
                    <a:r>
                      <a:rPr lang="fa-IR" sz="2400" baseline="0" dirty="0">
                        <a:solidFill>
                          <a:srgbClr val="FFFF00"/>
                        </a:solidFill>
                      </a:rPr>
                      <a:t>
</a:t>
                    </a:r>
                    <a:fld id="{1E857D31-A02C-4DEE-A7A1-6545A06D7F1F}" type="PERCENTAGE">
                      <a:rPr lang="fa-IR" sz="2400" baseline="0">
                        <a:solidFill>
                          <a:srgbClr val="FFFF00"/>
                        </a:solidFill>
                      </a:rPr>
                      <a:pPr>
                        <a:defRPr sz="2400">
                          <a:solidFill>
                            <a:srgbClr val="FFFF00"/>
                          </a:solidFill>
                          <a:cs typeface="B Titr" panose="00000700000000000000" pitchFamily="2" charset="-78"/>
                        </a:defRPr>
                      </a:pPr>
                      <a:t>[PERCENTAGE]</a:t>
                    </a:fld>
                    <a:endParaRPr lang="fa-IR" sz="2400" baseline="0" dirty="0">
                      <a:solidFill>
                        <a:srgbClr val="FFFF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B Titr" panose="00000700000000000000" pitchFamily="2" charset="-78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14135189623035"/>
                      <c:h val="0.266676364833069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FB-41E6-985C-3A3D1D8EBCC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90521A0-5359-4B0D-9857-271734C6D9AA}" type="CATEGORYNAME">
                      <a:rPr lang="fa-IR" sz="1800" b="1">
                        <a:solidFill>
                          <a:srgbClr val="005E07"/>
                        </a:solidFill>
                        <a:cs typeface="+mj-cs"/>
                      </a:rPr>
                      <a:pPr/>
                      <a:t>[CATEGORY NAME]</a:t>
                    </a:fld>
                    <a:r>
                      <a:rPr lang="fa-IR" sz="1800" baseline="0" dirty="0">
                        <a:solidFill>
                          <a:srgbClr val="005E07"/>
                        </a:solidFill>
                      </a:rPr>
                      <a:t>
</a:t>
                    </a:r>
                    <a:fld id="{0B708316-C86E-4BB3-AED3-3FDB991D4CC2}" type="PERCENTAGE">
                      <a:rPr lang="fa-IR" sz="1600" baseline="0">
                        <a:solidFill>
                          <a:srgbClr val="005E07"/>
                        </a:solidFill>
                      </a:rPr>
                      <a:pPr/>
                      <a:t>[PERCENTAGE]</a:t>
                    </a:fld>
                    <a:endParaRPr lang="fa-IR" sz="1800" baseline="0" dirty="0">
                      <a:solidFill>
                        <a:srgbClr val="005E07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0FB-41E6-985C-3A3D1D8EBCC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4858584-7412-40B0-8BF4-13786353C089}" type="CATEGORYNAME">
                      <a:rPr lang="fa-IR" sz="1800" b="1">
                        <a:cs typeface="+mj-cs"/>
                      </a:rPr>
                      <a:pPr/>
                      <a:t>[CATEGORY NAME]</a:t>
                    </a:fld>
                    <a:r>
                      <a:rPr lang="fa-IR" sz="1600" baseline="0" dirty="0"/>
                      <a:t>
</a:t>
                    </a:r>
                    <a:fld id="{7FCA53F8-1807-4946-B648-1C25CF9B4ACB}" type="PERCENTAGE">
                      <a:rPr lang="fa-IR" sz="1600" baseline="0"/>
                      <a:pPr/>
                      <a:t>[PERCENTAGE]</a:t>
                    </a:fld>
                    <a:endParaRPr lang="fa-IR" sz="16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0FB-41E6-985C-3A3D1D8EBC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05E07"/>
                    </a:solidFill>
                    <a:latin typeface="+mn-lt"/>
                    <a:ea typeface="+mn-ea"/>
                    <a:cs typeface="B Titr" panose="00000700000000000000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پتروشیمی، نفت، گاز و انرژی</c:v>
                </c:pt>
                <c:pt idx="1">
                  <c:v>مالی و سرمایه‌گذاری</c:v>
                </c:pt>
                <c:pt idx="2">
                  <c:v>ساختمانی</c:v>
                </c:pt>
                <c:pt idx="3">
                  <c:v>خدمات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33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FB-41E6-985C-3A3D1D8EBCC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افزایش سهم‌الشرکه 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F_amir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سه ماهه ۹۹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16000</c:v>
                </c:pt>
                <c:pt idx="1">
                  <c:v>104000</c:v>
                </c:pt>
                <c:pt idx="2">
                  <c:v>330000</c:v>
                </c:pt>
                <c:pt idx="3">
                  <c:v>374000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3-46DA-BDB6-3DAEF3CB95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کل اعضاء</c:v>
                </c:pt>
              </c:strCache>
            </c:strRef>
          </c:tx>
          <c:spPr>
            <a:solidFill>
              <a:srgbClr val="F8A60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F_amir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سه ماهه ۹۹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807000</c:v>
                </c:pt>
                <c:pt idx="1">
                  <c:v>774000</c:v>
                </c:pt>
                <c:pt idx="2">
                  <c:v>753000</c:v>
                </c:pt>
                <c:pt idx="3">
                  <c:v>755000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23-46DA-BDB6-3DAEF3CB9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1135760"/>
        <c:axId val="491134448"/>
      </c:barChart>
      <c:catAx>
        <c:axId val="49113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/>
                </a:solidFill>
                <a:latin typeface="F_amir" pitchFamily="2" charset="0"/>
                <a:ea typeface="+mn-ea"/>
                <a:cs typeface="+mn-cs"/>
              </a:defRPr>
            </a:pPr>
            <a:endParaRPr lang="en-US"/>
          </a:p>
        </c:txPr>
        <c:crossAx val="491134448"/>
        <c:crosses val="autoZero"/>
        <c:auto val="1"/>
        <c:lblAlgn val="ctr"/>
        <c:lblOffset val="100"/>
        <c:noMultiLvlLbl val="0"/>
      </c:catAx>
      <c:valAx>
        <c:axId val="49113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/>
                </a:solidFill>
                <a:latin typeface="F_amir" pitchFamily="2" charset="0"/>
                <a:ea typeface="+mn-ea"/>
                <a:cs typeface="+mn-cs"/>
              </a:defRPr>
            </a:pPr>
            <a:endParaRPr lang="en-US"/>
          </a:p>
        </c:txPr>
        <c:crossAx val="491135760"/>
        <c:crosses val="autoZero"/>
        <c:crossBetween val="between"/>
      </c:valAx>
      <c:spPr>
        <a:solidFill>
          <a:schemeClr val="accent3">
            <a:lumMod val="20000"/>
            <a:lumOff val="80000"/>
            <a:alpha val="5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6">
            <a:lumMod val="67000"/>
          </a:schemeClr>
        </a:gs>
        <a:gs pos="48000">
          <a:schemeClr val="accent6">
            <a:lumMod val="97000"/>
            <a:lumOff val="3000"/>
          </a:schemeClr>
        </a:gs>
        <a:gs pos="100000">
          <a:schemeClr val="accent6">
            <a:lumMod val="60000"/>
            <a:lumOff val="40000"/>
          </a:schemeClr>
        </a:gs>
      </a:gsLst>
      <a:lin ang="16200000" scaled="1"/>
      <a:tileRect/>
    </a:gradFill>
    <a:ln>
      <a:noFill/>
    </a:ln>
    <a:effectLst/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597435AC-67CD-4979-A5E0-EF3B33297D1C}" type="datetimeFigureOut">
              <a:rPr lang="fa-IR" smtClean="0"/>
              <a:t>14/01/1442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295D4C6-8E6A-4F19-A977-77DC4DA512E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620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5D4C6-8E6A-4F19-A977-77DC4DA512E3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823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2082-6911-484B-95E3-9E0515212E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fa-IR" dirty="0"/>
              <a:t>صندوق ذخیره فرهنگیان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BCF84-47E8-476F-9F7F-929CD8A2FB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کارآمد و آتیه‌نگر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07EC5-3B0A-4A2D-ABAD-FF04DF09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03DF7-EFB7-4794-B6F8-7F716E52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C7CB-8F47-469B-89DA-89A5B4D5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B1388-12CC-488A-B8E6-99912D7D9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4A151-2875-4050-9006-B378B8F9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B129B-A874-451F-958E-FD05365B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E573A-8841-48D9-814C-44413E2E2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EDDC0-A931-4956-89C5-E3ECA629C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6437E-674E-452B-A8B5-031E8742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46356-EE51-42AE-8DA2-0F4106A77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C7AB9-F7C9-4449-B82C-29ACEE53D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4758"/>
            <a:ext cx="10274530" cy="797214"/>
          </a:xfrm>
          <a:prstGeom prst="rect">
            <a:avLst/>
          </a:prstGeom>
        </p:spPr>
        <p:txBody>
          <a:bodyPr/>
          <a:lstStyle>
            <a:lvl1pPr algn="r" rtl="1">
              <a:defRPr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60A2A-9798-4914-9C3C-4EC011D65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63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E9063-7097-46A8-96FC-34001175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DE7C1-4F25-44B4-8C23-3E94A4C8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0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2CE0-9075-402B-BAAB-4E333E793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AB104-78B5-4D24-8D67-80FB2AE2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70A71-07FC-4584-A858-87B9344C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D16C9-7BC8-48D0-A8C7-0EC56914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4CB3-2832-4459-BA2C-1A8CE25A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A50A3-F0A3-4AB2-BA04-7AF49B3D4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8DA37-762A-44B3-AF3A-720716844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600A-755F-4692-8EF5-2A4981E7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3FD26-F760-456E-8D18-3910E9D6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EE2F-0A6F-4C28-9E06-1D829142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427C6-7356-4778-A62F-8C16F0E5A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C2581-ABEB-4728-A5AD-46F22070F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4B07B6-23D6-4A8E-A897-9BCB6A0AF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D726A6-9F63-46B5-A0FA-ADBC0AFD5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CF207D-97AD-4FFD-AC3F-B3EB3C62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C02916-F279-4EF4-BB6E-333AE460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A6ABC-082F-4F39-8585-DF915EF4D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057" y="464878"/>
            <a:ext cx="9909674" cy="1325563"/>
          </a:xfrm>
          <a:prstGeom prst="rect">
            <a:avLst/>
          </a:prstGeom>
        </p:spPr>
        <p:txBody>
          <a:bodyPr/>
          <a:lstStyle>
            <a:lvl1pPr algn="r" rtl="1">
              <a:defRPr b="1"/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9CACC-FD3F-4557-80F0-CC40457D5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E7847-78B5-4B2F-8014-E374E920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8F6FF2-2D63-4279-8984-42E6C57AC526}"/>
              </a:ext>
            </a:extLst>
          </p:cNvPr>
          <p:cNvGrpSpPr/>
          <p:nvPr userDrawn="1"/>
        </p:nvGrpSpPr>
        <p:grpSpPr>
          <a:xfrm>
            <a:off x="1203057" y="1580891"/>
            <a:ext cx="9852390" cy="706031"/>
            <a:chOff x="839753" y="1610224"/>
            <a:chExt cx="9852390" cy="706031"/>
          </a:xfrm>
        </p:grpSpPr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B26B61A2-CCDD-4360-BD3C-0C724DF77D9F}"/>
                </a:ext>
              </a:extLst>
            </p:cNvPr>
            <p:cNvSpPr/>
            <p:nvPr/>
          </p:nvSpPr>
          <p:spPr>
            <a:xfrm>
              <a:off x="839753" y="1610224"/>
              <a:ext cx="9635441" cy="706031"/>
            </a:xfrm>
            <a:prstGeom prst="roundRect">
              <a:avLst>
                <a:gd name="adj" fmla="val 555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Sev02">
              <a:extLst>
                <a:ext uri="{FF2B5EF4-FFF2-40B4-BE49-F238E27FC236}">
                  <a16:creationId xmlns:a16="http://schemas.microsoft.com/office/drawing/2014/main" id="{E6D9E333-BC80-4445-A15E-062CA3B92056}"/>
                </a:ext>
              </a:extLst>
            </p:cNvPr>
            <p:cNvSpPr/>
            <p:nvPr/>
          </p:nvSpPr>
          <p:spPr>
            <a:xfrm>
              <a:off x="10182687" y="1702787"/>
              <a:ext cx="509456" cy="509456"/>
            </a:xfrm>
            <a:prstGeom prst="roundRect">
              <a:avLst>
                <a:gd name="adj" fmla="val 24146"/>
              </a:avLst>
            </a:prstGeom>
            <a:solidFill>
              <a:srgbClr val="FFB400"/>
            </a:solidFill>
            <a:ln>
              <a:solidFill>
                <a:srgbClr val="FFB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accent2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74FAEE72-76B3-465C-B4E7-40C662A5AB77}"/>
              </a:ext>
            </a:extLst>
          </p:cNvPr>
          <p:cNvSpPr txBox="1">
            <a:spLocks/>
          </p:cNvSpPr>
          <p:nvPr userDrawn="1"/>
        </p:nvSpPr>
        <p:spPr>
          <a:xfrm>
            <a:off x="1203057" y="2275473"/>
            <a:ext cx="9635441" cy="132556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76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73845-810D-4F0E-9CAC-9FAE52D2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70DD6-45C4-442A-B7F1-9C41CAE7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B011B-7923-4D0A-9283-52CAB698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E2FE4-0CC8-49CC-B8CA-C47EF1633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15AAE-F288-4B36-B2AB-9A9170D71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E59E5-376F-4E79-900C-56C4A1BE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7EB25-B179-4E39-B657-03EA2BD7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6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E13D-5279-43B1-A9C3-339CE177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849C73-DA4C-4212-BCD4-FFC71336A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610C2-4E48-4FB8-9A70-A3538276D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B1FCF-0843-4393-8E75-BDD6BDCC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EFF39-800B-479C-8FAF-5F428785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52D6-9CF8-4FBC-AEB8-6D080A2C3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2200" y="919538"/>
            <a:ext cx="899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dirty="0"/>
              <a:t>سطح یک</a:t>
            </a:r>
            <a:endParaRPr lang="en-US" dirty="0"/>
          </a:p>
          <a:p>
            <a:pPr lvl="1"/>
            <a:r>
              <a:rPr lang="fa-IR" dirty="0"/>
              <a:t>سطح ۲</a:t>
            </a:r>
            <a:endParaRPr lang="en-US" dirty="0"/>
          </a:p>
          <a:p>
            <a:pPr lvl="2"/>
            <a:r>
              <a:rPr lang="fa-IR" dirty="0"/>
              <a:t>سطح ۳</a:t>
            </a:r>
            <a:endParaRPr lang="en-US" dirty="0"/>
          </a:p>
          <a:p>
            <a:pPr lvl="3"/>
            <a:r>
              <a:rPr lang="fa-IR" dirty="0"/>
              <a:t>سطح ۴</a:t>
            </a:r>
            <a:endParaRPr lang="en-US" dirty="0"/>
          </a:p>
          <a:p>
            <a:pPr lvl="4"/>
            <a:r>
              <a:rPr lang="fa-IR" dirty="0"/>
              <a:t>سطح ۵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1E69F-10B6-4E10-96D4-B1F6B79D0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5BE95-4BAF-43A0-BFA0-3BDF14826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791A9-2232-4DAA-AC78-5DBB2BF7BF04}"/>
              </a:ext>
            </a:extLst>
          </p:cNvPr>
          <p:cNvSpPr/>
          <p:nvPr userDrawn="1"/>
        </p:nvSpPr>
        <p:spPr>
          <a:xfrm>
            <a:off x="11105804" y="-1"/>
            <a:ext cx="706580" cy="365125"/>
          </a:xfrm>
          <a:prstGeom prst="rect">
            <a:avLst/>
          </a:prstGeom>
          <a:solidFill>
            <a:srgbClr val="005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83E14C-F7A1-4D46-B72E-5F99CE8D04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85" y="0"/>
            <a:ext cx="379615" cy="4156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FBA9DD-2591-48C8-994D-F11964D08907}"/>
              </a:ext>
            </a:extLst>
          </p:cNvPr>
          <p:cNvSpPr/>
          <p:nvPr userDrawn="1"/>
        </p:nvSpPr>
        <p:spPr>
          <a:xfrm>
            <a:off x="10399223" y="0"/>
            <a:ext cx="706580" cy="365125"/>
          </a:xfrm>
          <a:prstGeom prst="rect">
            <a:avLst/>
          </a:prstGeom>
          <a:solidFill>
            <a:srgbClr val="0072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E05121-899F-4DB2-AAD4-DF74A317AAC4}"/>
              </a:ext>
            </a:extLst>
          </p:cNvPr>
          <p:cNvSpPr/>
          <p:nvPr userDrawn="1"/>
        </p:nvSpPr>
        <p:spPr>
          <a:xfrm>
            <a:off x="9692643" y="-2"/>
            <a:ext cx="706580" cy="365125"/>
          </a:xfrm>
          <a:prstGeom prst="rect">
            <a:avLst/>
          </a:prstGeom>
          <a:solidFill>
            <a:srgbClr val="009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3EC53-8FF9-429A-9112-50476119A568}"/>
              </a:ext>
            </a:extLst>
          </p:cNvPr>
          <p:cNvSpPr/>
          <p:nvPr userDrawn="1"/>
        </p:nvSpPr>
        <p:spPr>
          <a:xfrm>
            <a:off x="8986061" y="0"/>
            <a:ext cx="706580" cy="365125"/>
          </a:xfrm>
          <a:prstGeom prst="rect">
            <a:avLst/>
          </a:prstGeom>
          <a:solidFill>
            <a:srgbClr val="00A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8EBC07-28F2-459E-8353-290D0056E425}"/>
              </a:ext>
            </a:extLst>
          </p:cNvPr>
          <p:cNvSpPr/>
          <p:nvPr userDrawn="1"/>
        </p:nvSpPr>
        <p:spPr>
          <a:xfrm>
            <a:off x="8279480" y="0"/>
            <a:ext cx="706580" cy="365125"/>
          </a:xfrm>
          <a:prstGeom prst="rect">
            <a:avLst/>
          </a:prstGeom>
          <a:solidFill>
            <a:srgbClr val="00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380EA9-95A9-4E34-9B2E-1629430D5604}"/>
              </a:ext>
            </a:extLst>
          </p:cNvPr>
          <p:cNvSpPr/>
          <p:nvPr userDrawn="1"/>
        </p:nvSpPr>
        <p:spPr>
          <a:xfrm>
            <a:off x="0" y="6356348"/>
            <a:ext cx="706580" cy="365125"/>
          </a:xfrm>
          <a:prstGeom prst="rect">
            <a:avLst/>
          </a:prstGeom>
          <a:solidFill>
            <a:srgbClr val="DB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EADEF5-1298-4960-A83E-0C84DD1A00A1}"/>
              </a:ext>
            </a:extLst>
          </p:cNvPr>
          <p:cNvSpPr/>
          <p:nvPr userDrawn="1"/>
        </p:nvSpPr>
        <p:spPr>
          <a:xfrm>
            <a:off x="1413160" y="6356347"/>
            <a:ext cx="706580" cy="365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5F679D-8EBB-4EBE-9715-98F7EF2A6E26}"/>
              </a:ext>
            </a:extLst>
          </p:cNvPr>
          <p:cNvSpPr/>
          <p:nvPr userDrawn="1"/>
        </p:nvSpPr>
        <p:spPr>
          <a:xfrm>
            <a:off x="706580" y="6356347"/>
            <a:ext cx="706580" cy="365125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5F0BA9-0D22-4FE0-970F-73DB61076787}"/>
              </a:ext>
            </a:extLst>
          </p:cNvPr>
          <p:cNvSpPr/>
          <p:nvPr userDrawn="1"/>
        </p:nvSpPr>
        <p:spPr>
          <a:xfrm>
            <a:off x="2119740" y="6356347"/>
            <a:ext cx="706580" cy="365125"/>
          </a:xfrm>
          <a:prstGeom prst="rect">
            <a:avLst/>
          </a:prstGeom>
          <a:solidFill>
            <a:srgbClr val="FFD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08D1C5-F58C-423E-A395-54E7EBAD1956}"/>
              </a:ext>
            </a:extLst>
          </p:cNvPr>
          <p:cNvSpPr/>
          <p:nvPr userDrawn="1"/>
        </p:nvSpPr>
        <p:spPr>
          <a:xfrm>
            <a:off x="2826320" y="6356347"/>
            <a:ext cx="706580" cy="365125"/>
          </a:xfrm>
          <a:prstGeom prst="rect">
            <a:avLst/>
          </a:prstGeom>
          <a:solidFill>
            <a:srgbClr val="FFE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6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j-cs"/>
        </a:defRPr>
      </a:lvl4pPr>
      <a:lvl5pPr marL="18288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BEA8E-DB94-467B-A580-2CD007F451A1}"/>
              </a:ext>
            </a:extLst>
          </p:cNvPr>
          <p:cNvSpPr/>
          <p:nvPr/>
        </p:nvSpPr>
        <p:spPr>
          <a:xfrm>
            <a:off x="0" y="2784741"/>
            <a:ext cx="12192000" cy="1636867"/>
          </a:xfrm>
          <a:prstGeom prst="rect">
            <a:avLst/>
          </a:prstGeom>
          <a:solidFill>
            <a:srgbClr val="0072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b="1" dirty="0">
                <a:solidFill>
                  <a:srgbClr val="FFC000"/>
                </a:solidFill>
              </a:rPr>
              <a:t>کارآمد و آتیه‌نگر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0EDFDA-CE34-4907-AB31-1A67E6912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1255"/>
            <a:ext cx="2514600" cy="2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B39ED-81DB-42FE-9D88-DC6F3499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142" y="45778"/>
            <a:ext cx="3842855" cy="797214"/>
          </a:xfrm>
        </p:spPr>
        <p:txBody>
          <a:bodyPr/>
          <a:lstStyle/>
          <a:p>
            <a:r>
              <a:rPr lang="fa-IR" b="1" dirty="0">
                <a:solidFill>
                  <a:schemeClr val="accent5">
                    <a:lumMod val="50000"/>
                  </a:schemeClr>
                </a:solidFill>
              </a:rPr>
              <a:t>هلدینگ خدمات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CFE1-1EE0-4659-A12F-5A139389E928}"/>
              </a:ext>
            </a:extLst>
          </p:cNvPr>
          <p:cNvSpPr/>
          <p:nvPr/>
        </p:nvSpPr>
        <p:spPr>
          <a:xfrm>
            <a:off x="5035731" y="1857830"/>
            <a:ext cx="2336800" cy="63487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/>
              <a:t>شرکت تدبیرگران اطلس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07BB44-7975-4A29-8004-E58C998E2955}"/>
              </a:ext>
            </a:extLst>
          </p:cNvPr>
          <p:cNvSpPr/>
          <p:nvPr/>
        </p:nvSpPr>
        <p:spPr>
          <a:xfrm>
            <a:off x="9222365" y="647830"/>
            <a:ext cx="2269309" cy="36008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b="1" dirty="0"/>
              <a:t>IT </a:t>
            </a:r>
            <a:r>
              <a:rPr lang="fa-IR" sz="1600" b="1" dirty="0"/>
              <a:t> و امور اعضاء</a:t>
            </a:r>
            <a:endParaRPr lang="en-US" sz="16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C91890-61A4-473A-B646-6144ACA503CD}"/>
              </a:ext>
            </a:extLst>
          </p:cNvPr>
          <p:cNvSpPr/>
          <p:nvPr/>
        </p:nvSpPr>
        <p:spPr>
          <a:xfrm>
            <a:off x="9634935" y="1045173"/>
            <a:ext cx="1681480" cy="251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solidFill>
                  <a:srgbClr val="002060"/>
                </a:solidFill>
              </a:rPr>
              <a:t>فرایندنوین فرهنگیان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74CFB0-28CB-4D6C-9E19-EED2334A52E7}"/>
              </a:ext>
            </a:extLst>
          </p:cNvPr>
          <p:cNvSpPr/>
          <p:nvPr/>
        </p:nvSpPr>
        <p:spPr>
          <a:xfrm>
            <a:off x="9634935" y="1331432"/>
            <a:ext cx="1681480" cy="251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solidFill>
                  <a:srgbClr val="002060"/>
                </a:solidFill>
              </a:rPr>
              <a:t>پژوهش و نوآوری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4CD29-9701-4644-B5BB-1C8ACBC435FA}"/>
              </a:ext>
            </a:extLst>
          </p:cNvPr>
          <p:cNvSpPr/>
          <p:nvPr/>
        </p:nvSpPr>
        <p:spPr>
          <a:xfrm>
            <a:off x="9222365" y="2000517"/>
            <a:ext cx="2269310" cy="36008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سفر و گردشگری</a:t>
            </a:r>
            <a:endParaRPr lang="en-US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0ABAFC-78BD-42AC-9E00-FE0D00613C91}"/>
              </a:ext>
            </a:extLst>
          </p:cNvPr>
          <p:cNvSpPr/>
          <p:nvPr/>
        </p:nvSpPr>
        <p:spPr>
          <a:xfrm>
            <a:off x="9634935" y="2397860"/>
            <a:ext cx="1681480" cy="2511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solidFill>
                  <a:srgbClr val="002060"/>
                </a:solidFill>
              </a:rPr>
              <a:t>مسافرتی زاگرس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55988A-C275-43A1-B6E0-DCF2F34563AD}"/>
              </a:ext>
            </a:extLst>
          </p:cNvPr>
          <p:cNvSpPr/>
          <p:nvPr/>
        </p:nvSpPr>
        <p:spPr>
          <a:xfrm>
            <a:off x="9634935" y="2686311"/>
            <a:ext cx="1681480" cy="25119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>
                <a:solidFill>
                  <a:srgbClr val="002060"/>
                </a:solidFill>
              </a:rPr>
              <a:t>هواپیمایی </a:t>
            </a:r>
            <a:r>
              <a:rPr lang="en-US" sz="1600" b="1" dirty="0">
                <a:solidFill>
                  <a:srgbClr val="002060"/>
                </a:solidFill>
              </a:rPr>
              <a:t>Air One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823F9E-1DB7-4BEE-8DFA-DA3B5DA44DFC}"/>
              </a:ext>
            </a:extLst>
          </p:cNvPr>
          <p:cNvSpPr/>
          <p:nvPr/>
        </p:nvSpPr>
        <p:spPr>
          <a:xfrm>
            <a:off x="9222363" y="3337435"/>
            <a:ext cx="2269311" cy="36008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خدمات بیمه‌ای</a:t>
            </a:r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03EEE9-D6CA-4D10-9712-A9C51B1EC458}"/>
              </a:ext>
            </a:extLst>
          </p:cNvPr>
          <p:cNvSpPr/>
          <p:nvPr/>
        </p:nvSpPr>
        <p:spPr>
          <a:xfrm>
            <a:off x="9634935" y="3734778"/>
            <a:ext cx="1681480" cy="25378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>
                <a:solidFill>
                  <a:srgbClr val="002060"/>
                </a:solidFill>
              </a:rPr>
              <a:t>بیمه‌ای </a:t>
            </a:r>
            <a:r>
              <a:rPr lang="fa-IR" sz="1600" b="1" dirty="0">
                <a:solidFill>
                  <a:srgbClr val="002060"/>
                </a:solidFill>
              </a:rPr>
              <a:t>شرف‌اطمینان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368BA8B-599F-4890-B4F2-9FD66C5414B9}"/>
              </a:ext>
            </a:extLst>
          </p:cNvPr>
          <p:cNvSpPr/>
          <p:nvPr/>
        </p:nvSpPr>
        <p:spPr>
          <a:xfrm>
            <a:off x="9634935" y="4028393"/>
            <a:ext cx="1681480" cy="25378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>
                <a:solidFill>
                  <a:srgbClr val="002060"/>
                </a:solidFill>
              </a:rPr>
              <a:t>امیدآسایش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B36CEF9-CA61-4411-8DC8-966716347313}"/>
              </a:ext>
            </a:extLst>
          </p:cNvPr>
          <p:cNvSpPr/>
          <p:nvPr/>
        </p:nvSpPr>
        <p:spPr>
          <a:xfrm>
            <a:off x="9222363" y="4638352"/>
            <a:ext cx="2269312" cy="36008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سرمایه‌گذاری برای اعضاء</a:t>
            </a:r>
            <a:endParaRPr lang="en-US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731EA21-AB5E-4EF2-B438-56EBFB12F6BC}"/>
              </a:ext>
            </a:extLst>
          </p:cNvPr>
          <p:cNvSpPr/>
          <p:nvPr/>
        </p:nvSpPr>
        <p:spPr>
          <a:xfrm>
            <a:off x="9471220" y="5035694"/>
            <a:ext cx="1845195" cy="2796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>
                <a:solidFill>
                  <a:srgbClr val="002060"/>
                </a:solidFill>
              </a:rPr>
              <a:t>سرمایه‌گذاری فرایند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9315ECA-F191-4D4A-9404-C4EB84C84CB7}"/>
              </a:ext>
            </a:extLst>
          </p:cNvPr>
          <p:cNvSpPr/>
          <p:nvPr/>
        </p:nvSpPr>
        <p:spPr>
          <a:xfrm>
            <a:off x="1375954" y="655642"/>
            <a:ext cx="2243546" cy="36008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تولیــــدی</a:t>
            </a:r>
            <a:endParaRPr lang="en-US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0A0151-73A0-4D90-95C7-0B9AF1B08CE3}"/>
              </a:ext>
            </a:extLst>
          </p:cNvPr>
          <p:cNvSpPr/>
          <p:nvPr/>
        </p:nvSpPr>
        <p:spPr>
          <a:xfrm>
            <a:off x="1762760" y="1052985"/>
            <a:ext cx="1681480" cy="2525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>
                <a:solidFill>
                  <a:srgbClr val="002060"/>
                </a:solidFill>
              </a:rPr>
              <a:t>صنایع آموزشی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E45795B-B3B9-4F75-B4F3-141FC9750EB5}"/>
              </a:ext>
            </a:extLst>
          </p:cNvPr>
          <p:cNvSpPr/>
          <p:nvPr/>
        </p:nvSpPr>
        <p:spPr>
          <a:xfrm>
            <a:off x="1762760" y="1458565"/>
            <a:ext cx="1681480" cy="2525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>
                <a:solidFill>
                  <a:srgbClr val="002060"/>
                </a:solidFill>
              </a:rPr>
              <a:t>تجهیزات مدارس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7FB3F8C-5738-4F3E-A7E0-00875A529BA0}"/>
              </a:ext>
            </a:extLst>
          </p:cNvPr>
          <p:cNvSpPr/>
          <p:nvPr/>
        </p:nvSpPr>
        <p:spPr>
          <a:xfrm>
            <a:off x="1375954" y="1995222"/>
            <a:ext cx="2243546" cy="36008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مسکن</a:t>
            </a:r>
            <a:endParaRPr lang="en-US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2B602A-E094-4433-B799-ACD1478FA01A}"/>
              </a:ext>
            </a:extLst>
          </p:cNvPr>
          <p:cNvSpPr/>
          <p:nvPr/>
        </p:nvSpPr>
        <p:spPr>
          <a:xfrm>
            <a:off x="1599045" y="2392565"/>
            <a:ext cx="1845195" cy="2525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>
                <a:solidFill>
                  <a:srgbClr val="002060"/>
                </a:solidFill>
              </a:rPr>
              <a:t>تامین مسکن فرهنگیان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9C3BCA2-21FA-48CB-A47B-60AB8CFEB3FD}"/>
              </a:ext>
            </a:extLst>
          </p:cNvPr>
          <p:cNvSpPr/>
          <p:nvPr/>
        </p:nvSpPr>
        <p:spPr>
          <a:xfrm>
            <a:off x="1375954" y="2970883"/>
            <a:ext cx="2243546" cy="36008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سایر</a:t>
            </a:r>
            <a:endParaRPr lang="en-US" sz="1600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026AB3-6507-4C6A-9FE7-BDD7DDB5758B}"/>
              </a:ext>
            </a:extLst>
          </p:cNvPr>
          <p:cNvSpPr/>
          <p:nvPr/>
        </p:nvSpPr>
        <p:spPr>
          <a:xfrm>
            <a:off x="1599045" y="3368226"/>
            <a:ext cx="1845195" cy="2525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b="1" dirty="0">
                <a:solidFill>
                  <a:srgbClr val="002060"/>
                </a:solidFill>
              </a:rPr>
              <a:t>اقتصاد و رفاه فرهنگیان</a:t>
            </a:r>
            <a:endParaRPr lang="en-US" sz="1600" b="1" dirty="0">
              <a:solidFill>
                <a:srgbClr val="002060"/>
              </a:solidFill>
            </a:endParaRP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3C6CA32E-5599-4B63-9DD0-0374E0FD97AC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 flipV="1">
            <a:off x="7372531" y="827875"/>
            <a:ext cx="1849834" cy="134739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C0D720F8-952D-4607-81D7-4D6BEA86A15A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7372531" y="2175266"/>
            <a:ext cx="1849834" cy="5296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26830254-1B57-4DA0-B935-FF4A4795EB32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>
            <a:off x="7372531" y="2175266"/>
            <a:ext cx="1849832" cy="134221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89E53E3F-217F-4A23-B975-99E882B89424}"/>
              </a:ext>
            </a:extLst>
          </p:cNvPr>
          <p:cNvCxnSpPr>
            <a:cxnSpLocks/>
            <a:stCxn id="3" idx="3"/>
            <a:endCxn id="15" idx="1"/>
          </p:cNvCxnSpPr>
          <p:nvPr/>
        </p:nvCxnSpPr>
        <p:spPr>
          <a:xfrm>
            <a:off x="7372531" y="2175266"/>
            <a:ext cx="1849832" cy="264313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501D39FA-00E7-4F73-A6CB-670CE080AAC0}"/>
              </a:ext>
            </a:extLst>
          </p:cNvPr>
          <p:cNvCxnSpPr>
            <a:cxnSpLocks/>
            <a:stCxn id="3" idx="1"/>
            <a:endCxn id="18" idx="3"/>
          </p:cNvCxnSpPr>
          <p:nvPr/>
        </p:nvCxnSpPr>
        <p:spPr>
          <a:xfrm rot="10800000">
            <a:off x="3619501" y="835688"/>
            <a:ext cx="1416231" cy="1339579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28E912AB-11FF-4D50-B63B-2C2232AFF73B}"/>
              </a:ext>
            </a:extLst>
          </p:cNvPr>
          <p:cNvCxnSpPr>
            <a:cxnSpLocks/>
            <a:stCxn id="3" idx="1"/>
            <a:endCxn id="21" idx="3"/>
          </p:cNvCxnSpPr>
          <p:nvPr/>
        </p:nvCxnSpPr>
        <p:spPr>
          <a:xfrm rot="10800000" flipV="1">
            <a:off x="3619501" y="2175265"/>
            <a:ext cx="1416231" cy="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991DEAD4-5E43-4BA3-A9F5-B219633B202C}"/>
              </a:ext>
            </a:extLst>
          </p:cNvPr>
          <p:cNvCxnSpPr>
            <a:cxnSpLocks/>
            <a:stCxn id="3" idx="1"/>
            <a:endCxn id="23" idx="3"/>
          </p:cNvCxnSpPr>
          <p:nvPr/>
        </p:nvCxnSpPr>
        <p:spPr>
          <a:xfrm rot="10800000" flipV="1">
            <a:off x="3619501" y="2175266"/>
            <a:ext cx="1416231" cy="975662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711B07E-EBE7-4993-A084-1B57C6791BAF}"/>
              </a:ext>
            </a:extLst>
          </p:cNvPr>
          <p:cNvSpPr txBox="1"/>
          <p:nvPr/>
        </p:nvSpPr>
        <p:spPr>
          <a:xfrm>
            <a:off x="4169312" y="4307727"/>
            <a:ext cx="3514848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accent5">
                    <a:lumMod val="50000"/>
                  </a:schemeClr>
                </a:solidFill>
              </a:rPr>
              <a:t>ورود اولین هواپیما به ناوگان مسافری کشور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3CC3CB-A3C4-476C-B428-18DE10D9FA80}"/>
              </a:ext>
            </a:extLst>
          </p:cNvPr>
          <p:cNvSpPr txBox="1"/>
          <p:nvPr/>
        </p:nvSpPr>
        <p:spPr>
          <a:xfrm>
            <a:off x="4169312" y="4904419"/>
            <a:ext cx="3514848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accent5">
                    <a:lumMod val="50000"/>
                  </a:schemeClr>
                </a:solidFill>
              </a:rPr>
              <a:t>خرید دومین هواپیما در شرکت اروان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5F4B0C-AF23-4006-802E-B4F4CEBE71EE}"/>
              </a:ext>
            </a:extLst>
          </p:cNvPr>
          <p:cNvSpPr txBox="1"/>
          <p:nvPr/>
        </p:nvSpPr>
        <p:spPr>
          <a:xfrm>
            <a:off x="-1" y="4904419"/>
            <a:ext cx="3356469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accent5">
                    <a:lumMod val="50000"/>
                  </a:schemeClr>
                </a:solidFill>
              </a:rPr>
              <a:t>برنامه‌ریزی خط تولید تبلت دانش‌آموزی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60C7F3-1CFC-4BB2-A417-9255D86C0073}"/>
              </a:ext>
            </a:extLst>
          </p:cNvPr>
          <p:cNvSpPr txBox="1"/>
          <p:nvPr/>
        </p:nvSpPr>
        <p:spPr>
          <a:xfrm>
            <a:off x="-1" y="4341194"/>
            <a:ext cx="3356469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accent5">
                    <a:lumMod val="50000"/>
                  </a:schemeClr>
                </a:solidFill>
              </a:rPr>
              <a:t>راه‌اندازی خط تولید ماسک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E3C907-92D1-47F9-B5D2-C7297BC33846}"/>
              </a:ext>
            </a:extLst>
          </p:cNvPr>
          <p:cNvSpPr txBox="1"/>
          <p:nvPr/>
        </p:nvSpPr>
        <p:spPr>
          <a:xfrm>
            <a:off x="3160285" y="3781417"/>
            <a:ext cx="4565871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accent5">
                    <a:lumMod val="50000"/>
                  </a:schemeClr>
                </a:solidFill>
              </a:rPr>
              <a:t>در شرف اعطای کارت‌اعتباری تا ۵۰ میلیون تومان (اعضاء)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01B8157-B23B-471A-92B0-965B58001DF2}"/>
              </a:ext>
            </a:extLst>
          </p:cNvPr>
          <p:cNvSpPr txBox="1"/>
          <p:nvPr/>
        </p:nvSpPr>
        <p:spPr>
          <a:xfrm>
            <a:off x="3901174" y="5461151"/>
            <a:ext cx="3780340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accent5">
                    <a:lumMod val="50000"/>
                  </a:schemeClr>
                </a:solidFill>
              </a:rPr>
              <a:t>هزار واحد مسکن در دست ساخت برای اعضاء</a:t>
            </a:r>
          </a:p>
        </p:txBody>
      </p:sp>
      <p:sp>
        <p:nvSpPr>
          <p:cNvPr id="7" name="Freeform 228">
            <a:extLst>
              <a:ext uri="{FF2B5EF4-FFF2-40B4-BE49-F238E27FC236}">
                <a16:creationId xmlns:a16="http://schemas.microsoft.com/office/drawing/2014/main" id="{9496B83A-37B4-470B-A3A7-EF2BA7B364A5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7723796" y="3873325"/>
            <a:ext cx="139189" cy="256339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7" name="Freeform 228">
            <a:extLst>
              <a:ext uri="{FF2B5EF4-FFF2-40B4-BE49-F238E27FC236}">
                <a16:creationId xmlns:a16="http://schemas.microsoft.com/office/drawing/2014/main" id="{85C2B559-DC72-40E7-A403-D5C8A3A97280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7723795" y="4436141"/>
            <a:ext cx="139189" cy="256339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Freeform 228">
            <a:extLst>
              <a:ext uri="{FF2B5EF4-FFF2-40B4-BE49-F238E27FC236}">
                <a16:creationId xmlns:a16="http://schemas.microsoft.com/office/drawing/2014/main" id="{751E60AA-0EFD-4290-9998-DA18CB7B8052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7723795" y="5000832"/>
            <a:ext cx="139189" cy="256339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Freeform 228">
            <a:extLst>
              <a:ext uri="{FF2B5EF4-FFF2-40B4-BE49-F238E27FC236}">
                <a16:creationId xmlns:a16="http://schemas.microsoft.com/office/drawing/2014/main" id="{D18B525C-5879-4F50-A8A5-A9B1CFD9CCFD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7727462" y="5569585"/>
            <a:ext cx="139189" cy="256339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7" name="Freeform 228">
            <a:extLst>
              <a:ext uri="{FF2B5EF4-FFF2-40B4-BE49-F238E27FC236}">
                <a16:creationId xmlns:a16="http://schemas.microsoft.com/office/drawing/2014/main" id="{81AFB711-C571-4E9C-9887-3DF2B5CC2D6B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3356769" y="4458817"/>
            <a:ext cx="139189" cy="256339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9" name="Freeform 228">
            <a:extLst>
              <a:ext uri="{FF2B5EF4-FFF2-40B4-BE49-F238E27FC236}">
                <a16:creationId xmlns:a16="http://schemas.microsoft.com/office/drawing/2014/main" id="{86E3F21F-CE00-45A2-A339-AB926D9FBF69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3356768" y="5018595"/>
            <a:ext cx="139189" cy="256339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4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6AE6DE-F97D-489D-A218-1D69F0955E1F}"/>
              </a:ext>
            </a:extLst>
          </p:cNvPr>
          <p:cNvSpPr/>
          <p:nvPr/>
        </p:nvSpPr>
        <p:spPr>
          <a:xfrm>
            <a:off x="667142" y="981075"/>
            <a:ext cx="8851900" cy="4686300"/>
          </a:xfrm>
          <a:prstGeom prst="roundRect">
            <a:avLst/>
          </a:prstGeom>
          <a:solidFill>
            <a:srgbClr val="FFE5A3"/>
          </a:solidFill>
          <a:ln>
            <a:solidFill>
              <a:srgbClr val="FFD1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06E208-8A8F-4770-84C0-7AD37E7A5398}"/>
              </a:ext>
            </a:extLst>
          </p:cNvPr>
          <p:cNvSpPr/>
          <p:nvPr/>
        </p:nvSpPr>
        <p:spPr>
          <a:xfrm>
            <a:off x="9661917" y="1301642"/>
            <a:ext cx="1965325" cy="37433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D1E01F-D2F0-469C-B171-96ADF76FF0D5}"/>
              </a:ext>
            </a:extLst>
          </p:cNvPr>
          <p:cNvSpPr/>
          <p:nvPr/>
        </p:nvSpPr>
        <p:spPr>
          <a:xfrm>
            <a:off x="9749230" y="1465154"/>
            <a:ext cx="1735137" cy="7794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500" b="1" dirty="0">
                <a:solidFill>
                  <a:srgbClr val="00206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تعداد اعضا از ابتدا </a:t>
            </a: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ea typeface="Calibri" panose="020F0502020204030204" pitchFamily="34" charset="0"/>
                <a:cs typeface="B Titr" panose="00000700000000000000" pitchFamily="2" charset="-78"/>
              </a:rPr>
              <a:t>1،584،789 نفر</a:t>
            </a:r>
            <a:endParaRPr lang="en-US" b="1" dirty="0"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D388E7-D6B3-4FA3-AD49-6F39AA3F720F}"/>
              </a:ext>
            </a:extLst>
          </p:cNvPr>
          <p:cNvSpPr/>
          <p:nvPr/>
        </p:nvSpPr>
        <p:spPr>
          <a:xfrm>
            <a:off x="9746055" y="2311292"/>
            <a:ext cx="1789112" cy="7778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200" b="1" dirty="0">
                <a:solidFill>
                  <a:srgbClr val="FF000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تعداد بازنشستگان ازابتدا </a:t>
            </a:r>
            <a:endParaRPr lang="en-US" sz="1100" dirty="0"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rgbClr val="00206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830،956  نفر</a:t>
            </a:r>
            <a:endParaRPr lang="en-US" b="1" dirty="0">
              <a:solidFill>
                <a:srgbClr val="002060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C93820-2BA0-49D8-8B19-90D89D7DC507}"/>
              </a:ext>
            </a:extLst>
          </p:cNvPr>
          <p:cNvSpPr/>
          <p:nvPr/>
        </p:nvSpPr>
        <p:spPr>
          <a:xfrm>
            <a:off x="9766692" y="3173304"/>
            <a:ext cx="1743075" cy="7794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500" b="1" dirty="0">
                <a:solidFill>
                  <a:srgbClr val="00206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تعداد اعضای موجود </a:t>
            </a:r>
            <a:endParaRPr lang="en-US" sz="1100" dirty="0">
              <a:solidFill>
                <a:srgbClr val="002060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ea typeface="Calibri" panose="020F0502020204030204" pitchFamily="34" charset="0"/>
                <a:cs typeface="B Zar" panose="00000400000000000000" pitchFamily="2" charset="-78"/>
              </a:rPr>
              <a:t>753833  نفر</a:t>
            </a:r>
            <a:endParaRPr lang="en-US" sz="20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F2DC4F-BEA9-4866-AB23-E8DF2A24B1D8}"/>
              </a:ext>
            </a:extLst>
          </p:cNvPr>
          <p:cNvSpPr/>
          <p:nvPr/>
        </p:nvSpPr>
        <p:spPr>
          <a:xfrm>
            <a:off x="9782567" y="4027379"/>
            <a:ext cx="1752600" cy="7794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500" b="1" dirty="0">
                <a:solidFill>
                  <a:srgbClr val="FF000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ضریب نفوذ</a:t>
            </a:r>
            <a:endParaRPr lang="en-US" sz="1100" dirty="0"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rgbClr val="00206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82 درصد</a:t>
            </a:r>
            <a:endParaRPr lang="en-US" sz="2000" b="1" dirty="0">
              <a:solidFill>
                <a:srgbClr val="002060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457E3F-E508-4025-B9BF-B2A05FFEC5D7}"/>
              </a:ext>
            </a:extLst>
          </p:cNvPr>
          <p:cNvSpPr/>
          <p:nvPr/>
        </p:nvSpPr>
        <p:spPr>
          <a:xfrm>
            <a:off x="7464817" y="1666767"/>
            <a:ext cx="1731963" cy="2844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114300" dir="2700000" algn="tl" rotWithShape="0">
              <a:schemeClr val="accent6">
                <a:lumMod val="60000"/>
                <a:lumOff val="40000"/>
                <a:alpha val="29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80A481-F123-44F6-9BF4-FE5C70F4ED56}"/>
              </a:ext>
            </a:extLst>
          </p:cNvPr>
          <p:cNvSpPr/>
          <p:nvPr/>
        </p:nvSpPr>
        <p:spPr>
          <a:xfrm>
            <a:off x="7534667" y="2708167"/>
            <a:ext cx="1620838" cy="7778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400" b="1" dirty="0">
                <a:solidFill>
                  <a:srgbClr val="FF000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واریزی دولت از ابتدا </a:t>
            </a:r>
            <a:endParaRPr lang="en-US" sz="1400" dirty="0"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ea typeface="Calibri" panose="020F0502020204030204" pitchFamily="34" charset="0"/>
                <a:cs typeface="B Zar" panose="00000400000000000000" pitchFamily="2" charset="-78"/>
              </a:rPr>
              <a:t>1،348</a:t>
            </a:r>
            <a:r>
              <a:rPr lang="fa-IR" b="1" dirty="0"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endParaRPr lang="en-US" sz="11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5FB3E9B-BF55-4191-BDBB-8B81AC925367}"/>
              </a:ext>
            </a:extLst>
          </p:cNvPr>
          <p:cNvSpPr/>
          <p:nvPr/>
        </p:nvSpPr>
        <p:spPr>
          <a:xfrm>
            <a:off x="5393532" y="2151963"/>
            <a:ext cx="1592580" cy="18897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b="1" dirty="0">
                <a:solidFill>
                  <a:srgbClr val="FFFF0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جمع</a:t>
            </a:r>
            <a:endParaRPr lang="en-US" sz="2400" dirty="0">
              <a:solidFill>
                <a:srgbClr val="FFFF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3200" b="1" dirty="0">
                <a:solidFill>
                  <a:srgbClr val="FFFF0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10،478</a:t>
            </a:r>
            <a:endParaRPr lang="en-US" sz="2500" dirty="0">
              <a:solidFill>
                <a:srgbClr val="FFFF00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DF18FA-246E-4409-AE40-2EA41DF33F67}"/>
              </a:ext>
            </a:extLst>
          </p:cNvPr>
          <p:cNvSpPr/>
          <p:nvPr/>
        </p:nvSpPr>
        <p:spPr>
          <a:xfrm>
            <a:off x="1153797" y="2136585"/>
            <a:ext cx="1606836" cy="194909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6350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4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B Titr" panose="00000700000000000000" pitchFamily="2" charset="-78"/>
              </a:rPr>
              <a:t>سهم الشرکه موجود</a:t>
            </a: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b="1" dirty="0">
                <a:solidFill>
                  <a:srgbClr val="FFFF0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6،835</a:t>
            </a:r>
            <a:endParaRPr lang="en-US" sz="2800" dirty="0">
              <a:solidFill>
                <a:srgbClr val="FFFF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BD6F1A-11BC-4288-AF43-BF3775661AEC}"/>
              </a:ext>
            </a:extLst>
          </p:cNvPr>
          <p:cNvSpPr/>
          <p:nvPr/>
        </p:nvSpPr>
        <p:spPr>
          <a:xfrm>
            <a:off x="7601342" y="1831867"/>
            <a:ext cx="1455738" cy="7778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200" b="1" dirty="0">
                <a:solidFill>
                  <a:srgbClr val="00206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واریزی اعضا از ابتدا </a:t>
            </a:r>
            <a:endParaRPr lang="en-US" sz="1100" dirty="0">
              <a:solidFill>
                <a:srgbClr val="002060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ea typeface="Calibri" panose="020F0502020204030204" pitchFamily="34" charset="0"/>
                <a:cs typeface="B Zar" panose="00000400000000000000" pitchFamily="2" charset="-78"/>
              </a:rPr>
              <a:t>3،060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E7BC12-0619-4213-83BB-CCF5BB40F00A}"/>
              </a:ext>
            </a:extLst>
          </p:cNvPr>
          <p:cNvSpPr/>
          <p:nvPr/>
        </p:nvSpPr>
        <p:spPr>
          <a:xfrm>
            <a:off x="7601342" y="3625742"/>
            <a:ext cx="1485900" cy="7778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200" b="1" dirty="0">
                <a:solidFill>
                  <a:srgbClr val="00206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سود مؤسسه از ابتدا </a:t>
            </a:r>
            <a:endParaRPr lang="en-US" sz="1100" dirty="0">
              <a:solidFill>
                <a:srgbClr val="002060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ea typeface="Calibri" panose="020F0502020204030204" pitchFamily="34" charset="0"/>
                <a:cs typeface="B Zar" panose="00000400000000000000" pitchFamily="2" charset="-78"/>
              </a:rPr>
              <a:t>6،070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A0DC1E70-3A08-4BD7-A9D3-DAAB9AF0B241}"/>
              </a:ext>
            </a:extLst>
          </p:cNvPr>
          <p:cNvSpPr/>
          <p:nvPr/>
        </p:nvSpPr>
        <p:spPr>
          <a:xfrm>
            <a:off x="3241432" y="2319293"/>
            <a:ext cx="1656987" cy="156464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rgbClr val="FF000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پرداختی سهم بازنشستگان از ابتدا</a:t>
            </a:r>
            <a:endParaRPr lang="en-US" b="1" dirty="0">
              <a:solidFill>
                <a:srgbClr val="FF0000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2400" b="1" dirty="0">
                <a:solidFill>
                  <a:srgbClr val="00206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3،643</a:t>
            </a:r>
            <a:endParaRPr lang="en-US" sz="2400" dirty="0">
              <a:solidFill>
                <a:srgbClr val="002060"/>
              </a:solidFill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FF879644-65E8-4DC1-92E5-F591385447BE}"/>
              </a:ext>
            </a:extLst>
          </p:cNvPr>
          <p:cNvSpPr/>
          <p:nvPr/>
        </p:nvSpPr>
        <p:spPr>
          <a:xfrm>
            <a:off x="7029842" y="2909779"/>
            <a:ext cx="369888" cy="401638"/>
          </a:xfrm>
          <a:prstGeom prst="leftArrow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5F01BA68-6CA6-409F-98F2-769570AD480A}"/>
              </a:ext>
            </a:extLst>
          </p:cNvPr>
          <p:cNvSpPr/>
          <p:nvPr/>
        </p:nvSpPr>
        <p:spPr>
          <a:xfrm>
            <a:off x="4953392" y="2920892"/>
            <a:ext cx="369888" cy="401637"/>
          </a:xfrm>
          <a:prstGeom prst="leftArrow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C33DC9-216C-4FFE-910D-33861C215F2E}"/>
              </a:ext>
            </a:extLst>
          </p:cNvPr>
          <p:cNvSpPr/>
          <p:nvPr/>
        </p:nvSpPr>
        <p:spPr>
          <a:xfrm>
            <a:off x="2055088" y="5039074"/>
            <a:ext cx="4029673" cy="462916"/>
          </a:xfrm>
          <a:prstGeom prst="rect">
            <a:avLst/>
          </a:prstGeom>
          <a:ln>
            <a:solidFill>
              <a:srgbClr val="8064A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b="1" dirty="0">
                <a:solidFill>
                  <a:schemeClr val="accent5">
                    <a:lumMod val="50000"/>
                  </a:schemeClr>
                </a:solidFill>
              </a:rPr>
              <a:t>جمع کل پرداختی 5 سال اخیر:</a:t>
            </a:r>
            <a:r>
              <a:rPr lang="fa-IR" b="1" dirty="0">
                <a:solidFill>
                  <a:srgbClr val="00206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1400" b="1" dirty="0">
                <a:solidFill>
                  <a:srgbClr val="002060"/>
                </a:solidFill>
                <a:ea typeface="Calibri" panose="020F0502020204030204" pitchFamily="34" charset="0"/>
                <a:cs typeface="B Titr" panose="00000700000000000000" pitchFamily="2" charset="-78"/>
              </a:rPr>
              <a:t>2،364</a:t>
            </a:r>
            <a:endParaRPr lang="fa-I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2E7388E-1810-4DE6-98C4-8C72A69549B0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flipH="1">
            <a:off x="4069925" y="3883933"/>
            <a:ext cx="1" cy="11551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Left 20">
            <a:extLst>
              <a:ext uri="{FF2B5EF4-FFF2-40B4-BE49-F238E27FC236}">
                <a16:creationId xmlns:a16="http://schemas.microsoft.com/office/drawing/2014/main" id="{133EBD96-D0DD-42D8-B5DE-BBA02FB1DCDB}"/>
              </a:ext>
            </a:extLst>
          </p:cNvPr>
          <p:cNvSpPr/>
          <p:nvPr/>
        </p:nvSpPr>
        <p:spPr>
          <a:xfrm>
            <a:off x="2801292" y="2896024"/>
            <a:ext cx="369888" cy="401637"/>
          </a:xfrm>
          <a:prstGeom prst="leftArrow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EA900E-399E-4CF2-BE6E-7FCC21B415B5}"/>
              </a:ext>
            </a:extLst>
          </p:cNvPr>
          <p:cNvSpPr txBox="1"/>
          <p:nvPr/>
        </p:nvSpPr>
        <p:spPr>
          <a:xfrm>
            <a:off x="7969683" y="339557"/>
            <a:ext cx="332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>
                <a:solidFill>
                  <a:schemeClr val="accent4">
                    <a:lumMod val="50000"/>
                  </a:schemeClr>
                </a:solidFill>
                <a:cs typeface="+mj-cs"/>
              </a:rPr>
              <a:t>عملکرد محقق شده تاکنون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7BA075-4AC1-4002-A1AC-07DCCEF7703B}"/>
              </a:ext>
            </a:extLst>
          </p:cNvPr>
          <p:cNvSpPr txBox="1"/>
          <p:nvPr/>
        </p:nvSpPr>
        <p:spPr>
          <a:xfrm>
            <a:off x="469783" y="5962355"/>
            <a:ext cx="2021748" cy="36933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>
                <a:ln w="19050">
                  <a:noFill/>
                </a:ln>
                <a:solidFill>
                  <a:schemeClr val="accent4">
                    <a:lumMod val="50000"/>
                  </a:schemeClr>
                </a:solidFill>
              </a:rPr>
              <a:t>مبالغ به میلیارد تومان</a:t>
            </a: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86FEB428-B03D-4AE4-B521-BF74E53435A7}"/>
              </a:ext>
            </a:extLst>
          </p:cNvPr>
          <p:cNvSpPr/>
          <p:nvPr/>
        </p:nvSpPr>
        <p:spPr>
          <a:xfrm>
            <a:off x="2879002" y="5905023"/>
            <a:ext cx="8268549" cy="462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000" b="1" dirty="0">
                <a:solidFill>
                  <a:schemeClr val="accent5">
                    <a:lumMod val="50000"/>
                  </a:schemeClr>
                </a:solidFill>
                <a:cs typeface="+mj-cs"/>
              </a:rPr>
              <a:t>سود سال مالی ۹۹ (۳۵۰۰ میلیارد تومان) پس از برگزاری مجمع در محاسبات فوق لحاظ می‌شود. </a:t>
            </a:r>
          </a:p>
        </p:txBody>
      </p:sp>
      <p:sp>
        <p:nvSpPr>
          <p:cNvPr id="29" name="Freeform 226">
            <a:extLst>
              <a:ext uri="{FF2B5EF4-FFF2-40B4-BE49-F238E27FC236}">
                <a16:creationId xmlns:a16="http://schemas.microsoft.com/office/drawing/2014/main" id="{96E6EFD1-4C7E-488C-971F-828F2FA249E3}"/>
              </a:ext>
            </a:extLst>
          </p:cNvPr>
          <p:cNvSpPr>
            <a:spLocks noEditPoints="1"/>
          </p:cNvSpPr>
          <p:nvPr/>
        </p:nvSpPr>
        <p:spPr bwMode="auto">
          <a:xfrm>
            <a:off x="11146889" y="5987135"/>
            <a:ext cx="298691" cy="298691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28 w 64"/>
              <a:gd name="T11" fmla="*/ 8 h 64"/>
              <a:gd name="T12" fmla="*/ 36 w 64"/>
              <a:gd name="T13" fmla="*/ 8 h 64"/>
              <a:gd name="T14" fmla="*/ 36 w 64"/>
              <a:gd name="T15" fmla="*/ 28 h 64"/>
              <a:gd name="T16" fmla="*/ 28 w 64"/>
              <a:gd name="T17" fmla="*/ 28 h 64"/>
              <a:gd name="T18" fmla="*/ 28 w 64"/>
              <a:gd name="T19" fmla="*/ 8 h 64"/>
              <a:gd name="T20" fmla="*/ 32 w 64"/>
              <a:gd name="T21" fmla="*/ 53 h 64"/>
              <a:gd name="T22" fmla="*/ 11 w 64"/>
              <a:gd name="T23" fmla="*/ 32 h 64"/>
              <a:gd name="T24" fmla="*/ 24 w 64"/>
              <a:gd name="T25" fmla="*/ 13 h 64"/>
              <a:gd name="T26" fmla="*/ 24 w 64"/>
              <a:gd name="T27" fmla="*/ 12 h 64"/>
              <a:gd name="T28" fmla="*/ 24 w 64"/>
              <a:gd name="T29" fmla="*/ 20 h 64"/>
              <a:gd name="T30" fmla="*/ 17 w 64"/>
              <a:gd name="T31" fmla="*/ 32 h 64"/>
              <a:gd name="T32" fmla="*/ 32 w 64"/>
              <a:gd name="T33" fmla="*/ 47 h 64"/>
              <a:gd name="T34" fmla="*/ 47 w 64"/>
              <a:gd name="T35" fmla="*/ 32 h 64"/>
              <a:gd name="T36" fmla="*/ 40 w 64"/>
              <a:gd name="T37" fmla="*/ 20 h 64"/>
              <a:gd name="T38" fmla="*/ 40 w 64"/>
              <a:gd name="T39" fmla="*/ 12 h 64"/>
              <a:gd name="T40" fmla="*/ 40 w 64"/>
              <a:gd name="T41" fmla="*/ 13 h 64"/>
              <a:gd name="T42" fmla="*/ 53 w 64"/>
              <a:gd name="T43" fmla="*/ 32 h 64"/>
              <a:gd name="T44" fmla="*/ 32 w 64"/>
              <a:gd name="T45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28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28"/>
                  <a:pt x="36" y="28"/>
                  <a:pt x="36" y="28"/>
                </a:cubicBezTo>
                <a:cubicBezTo>
                  <a:pt x="28" y="28"/>
                  <a:pt x="28" y="28"/>
                  <a:pt x="28" y="28"/>
                </a:cubicBezTo>
                <a:lnTo>
                  <a:pt x="28" y="8"/>
                </a:lnTo>
                <a:close/>
                <a:moveTo>
                  <a:pt x="32" y="53"/>
                </a:moveTo>
                <a:cubicBezTo>
                  <a:pt x="20" y="53"/>
                  <a:pt x="11" y="44"/>
                  <a:pt x="11" y="32"/>
                </a:cubicBezTo>
                <a:cubicBezTo>
                  <a:pt x="11" y="24"/>
                  <a:pt x="16" y="16"/>
                  <a:pt x="24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22"/>
                  <a:pt x="17" y="27"/>
                  <a:pt x="17" y="32"/>
                </a:cubicBezTo>
                <a:cubicBezTo>
                  <a:pt x="17" y="40"/>
                  <a:pt x="24" y="47"/>
                  <a:pt x="32" y="47"/>
                </a:cubicBezTo>
                <a:cubicBezTo>
                  <a:pt x="40" y="47"/>
                  <a:pt x="47" y="40"/>
                  <a:pt x="47" y="32"/>
                </a:cubicBezTo>
                <a:cubicBezTo>
                  <a:pt x="47" y="27"/>
                  <a:pt x="44" y="22"/>
                  <a:pt x="40" y="20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8" y="16"/>
                  <a:pt x="53" y="24"/>
                  <a:pt x="53" y="32"/>
                </a:cubicBezTo>
                <a:cubicBezTo>
                  <a:pt x="53" y="44"/>
                  <a:pt x="44" y="53"/>
                  <a:pt x="32" y="5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1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DFCB-052D-4D31-9F97-5AC88A00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chemeClr val="accent5">
                    <a:lumMod val="50000"/>
                  </a:schemeClr>
                </a:solidFill>
              </a:rPr>
              <a:t>روند سود تقسیم شده موسسه در ۵ سال گذشته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B0B01DB-C30F-45FA-BFAD-3DC8B6D1E0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120428"/>
              </p:ext>
            </p:extLst>
          </p:nvPr>
        </p:nvGraphicFramePr>
        <p:xfrm>
          <a:off x="2073244" y="1393825"/>
          <a:ext cx="913494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D5BD27-9F6C-4086-8304-1F5CAA4C0BAC}"/>
              </a:ext>
            </a:extLst>
          </p:cNvPr>
          <p:cNvCxnSpPr>
            <a:cxnSpLocks/>
          </p:cNvCxnSpPr>
          <p:nvPr/>
        </p:nvCxnSpPr>
        <p:spPr>
          <a:xfrm flipV="1">
            <a:off x="8221054" y="1956987"/>
            <a:ext cx="1623701" cy="15809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2B542A6-AF60-410F-8E09-954E742184D4}"/>
              </a:ext>
            </a:extLst>
          </p:cNvPr>
          <p:cNvSpPr txBox="1"/>
          <p:nvPr/>
        </p:nvSpPr>
        <p:spPr>
          <a:xfrm>
            <a:off x="469783" y="5962355"/>
            <a:ext cx="2021748" cy="36933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>
                <a:ln w="19050">
                  <a:noFill/>
                </a:ln>
                <a:solidFill>
                  <a:schemeClr val="accent4">
                    <a:lumMod val="50000"/>
                  </a:schemeClr>
                </a:solidFill>
              </a:rPr>
              <a:t>مبالغ به میلیارد تومان</a:t>
            </a:r>
          </a:p>
        </p:txBody>
      </p:sp>
    </p:spTree>
    <p:extLst>
      <p:ext uri="{BB962C8B-B14F-4D97-AF65-F5344CB8AC3E}">
        <p14:creationId xmlns:p14="http://schemas.microsoft.com/office/powerpoint/2010/main" val="12241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583FB-5E6A-4D99-9D22-7F2CB065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chemeClr val="accent5">
                    <a:lumMod val="50000"/>
                  </a:schemeClr>
                </a:solidFill>
              </a:rPr>
              <a:t>سبد دارایی‌های موسسه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9F7DBC3-5866-4E04-B891-EC9DAD7DB0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47044"/>
              </p:ext>
            </p:extLst>
          </p:nvPr>
        </p:nvGraphicFramePr>
        <p:xfrm>
          <a:off x="138056" y="1221972"/>
          <a:ext cx="11915888" cy="493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482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74067" y="490425"/>
            <a:ext cx="9294556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r" rtl="1"/>
            <a:r>
              <a:rPr lang="fa-IR" sz="3600" b="1" dirty="0">
                <a:solidFill>
                  <a:schemeClr val="accent5">
                    <a:lumMod val="50000"/>
                  </a:schemeClr>
                </a:solidFill>
              </a:rPr>
              <a:t>تعداد افزایش سهم‌الشرکه اعضاء به کل اعضاء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2A38AF6-5440-4B02-ACA7-C3A326A5B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631748"/>
              </p:ext>
            </p:extLst>
          </p:nvPr>
        </p:nvGraphicFramePr>
        <p:xfrm>
          <a:off x="1874067" y="1136756"/>
          <a:ext cx="9207375" cy="463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92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2E72-A159-4C3F-B53F-73983AC2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chemeClr val="accent5">
                    <a:lumMod val="50000"/>
                  </a:schemeClr>
                </a:solidFill>
              </a:rPr>
              <a:t>هلدینگ‌ها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08FFC2-5718-47B6-88C9-94F21E0F8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20657"/>
            <a:ext cx="10515600" cy="263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E856-9BAF-44EB-9120-412465B9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chemeClr val="accent5">
                    <a:lumMod val="50000"/>
                  </a:schemeClr>
                </a:solidFill>
              </a:rPr>
              <a:t>هلدینگ پتروشیمی و انرژی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E78EB-A096-4C5C-8DF0-05BD91DFB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8305E-219E-4398-89D9-64E92C1AF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1971"/>
            <a:ext cx="12192000" cy="4762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7529ED-7688-44BD-A327-8AFB3910D95A}"/>
              </a:ext>
            </a:extLst>
          </p:cNvPr>
          <p:cNvSpPr txBox="1"/>
          <p:nvPr/>
        </p:nvSpPr>
        <p:spPr>
          <a:xfrm>
            <a:off x="3243729" y="5579884"/>
            <a:ext cx="8776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solidFill>
                  <a:schemeClr val="accent5">
                    <a:lumMod val="50000"/>
                  </a:schemeClr>
                </a:solidFill>
                <a:cs typeface="+mj-cs"/>
              </a:rPr>
              <a:t>شرکت‌های</a:t>
            </a:r>
            <a:r>
              <a:rPr lang="fa-IR" sz="2000" b="1" dirty="0">
                <a:solidFill>
                  <a:srgbClr val="002060"/>
                </a:solidFill>
                <a:cs typeface="+mj-cs"/>
              </a:rPr>
              <a:t> </a:t>
            </a:r>
            <a:r>
              <a:rPr lang="fa-IR" sz="2000" b="1" dirty="0">
                <a:solidFill>
                  <a:srgbClr val="7030A0"/>
                </a:solidFill>
                <a:cs typeface="+mj-cs"/>
              </a:rPr>
              <a:t>پتروفرهنگ</a:t>
            </a:r>
            <a:r>
              <a:rPr lang="fa-IR" sz="2000" b="1" dirty="0">
                <a:solidFill>
                  <a:srgbClr val="002060"/>
                </a:solidFill>
                <a:cs typeface="+mj-cs"/>
              </a:rPr>
              <a:t>، </a:t>
            </a:r>
            <a:r>
              <a:rPr lang="fa-IR" sz="2000" b="1" dirty="0">
                <a:solidFill>
                  <a:srgbClr val="7030A0"/>
                </a:solidFill>
                <a:cs typeface="+mj-cs"/>
              </a:rPr>
              <a:t>مروارید</a:t>
            </a:r>
            <a:r>
              <a:rPr lang="fa-IR" sz="2000" b="1" dirty="0">
                <a:solidFill>
                  <a:srgbClr val="002060"/>
                </a:solidFill>
                <a:cs typeface="+mj-cs"/>
              </a:rPr>
              <a:t> و </a:t>
            </a:r>
            <a:r>
              <a:rPr lang="fa-IR" sz="2000" b="1" dirty="0">
                <a:solidFill>
                  <a:srgbClr val="7030A0"/>
                </a:solidFill>
                <a:cs typeface="+mj-cs"/>
              </a:rPr>
              <a:t>کیمیای پارس خاورمیانه </a:t>
            </a:r>
            <a:r>
              <a:rPr lang="fa-IR" sz="2000" b="1" dirty="0">
                <a:solidFill>
                  <a:schemeClr val="accent5">
                    <a:lumMod val="50000"/>
                  </a:schemeClr>
                </a:solidFill>
                <a:cs typeface="+mj-cs"/>
              </a:rPr>
              <a:t>سال ۹۹ وارد بورس تهران خواهند شد.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EE8BEC9-BEBB-491D-8F43-AB3D09F42EEA}"/>
              </a:ext>
            </a:extLst>
          </p:cNvPr>
          <p:cNvSpPr/>
          <p:nvPr/>
        </p:nvSpPr>
        <p:spPr>
          <a:xfrm>
            <a:off x="3514988" y="3196127"/>
            <a:ext cx="4639112" cy="17462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2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74FBC3D-92C9-426D-AAFC-076BD6D847FA}"/>
              </a:ext>
            </a:extLst>
          </p:cNvPr>
          <p:cNvSpPr/>
          <p:nvPr/>
        </p:nvSpPr>
        <p:spPr>
          <a:xfrm>
            <a:off x="4791865" y="1103357"/>
            <a:ext cx="2381250" cy="7143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ساختمانی معلم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849261-238E-4A0E-BA15-E7C1D7B96A00}"/>
              </a:ext>
            </a:extLst>
          </p:cNvPr>
          <p:cNvSpPr/>
          <p:nvPr/>
        </p:nvSpPr>
        <p:spPr>
          <a:xfrm>
            <a:off x="9505949" y="2343798"/>
            <a:ext cx="2381250" cy="714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rgbClr val="000099"/>
                </a:solidFill>
                <a:cs typeface="B Titr" panose="00000700000000000000" pitchFamily="2" charset="-78"/>
              </a:rPr>
              <a:t>آریا عمران پارس</a:t>
            </a:r>
            <a:endParaRPr lang="en-US" sz="2000" dirty="0">
              <a:solidFill>
                <a:srgbClr val="000099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D26C2E-D55D-43A0-8720-74921038675F}"/>
              </a:ext>
            </a:extLst>
          </p:cNvPr>
          <p:cNvSpPr/>
          <p:nvPr/>
        </p:nvSpPr>
        <p:spPr>
          <a:xfrm>
            <a:off x="11068051" y="3095807"/>
            <a:ext cx="1009649" cy="339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solidFill>
                  <a:srgbClr val="7030A0"/>
                </a:solidFill>
                <a:cs typeface="B Titr" panose="00000700000000000000" pitchFamily="2" charset="-78"/>
              </a:rPr>
              <a:t>نام پروژه</a:t>
            </a:r>
            <a:endParaRPr lang="en-US" sz="11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4F59FC-308F-4140-8C40-34BA02997CD9}"/>
              </a:ext>
            </a:extLst>
          </p:cNvPr>
          <p:cNvSpPr/>
          <p:nvPr/>
        </p:nvSpPr>
        <p:spPr>
          <a:xfrm>
            <a:off x="9677399" y="3099164"/>
            <a:ext cx="1000125" cy="339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solidFill>
                  <a:srgbClr val="7030A0"/>
                </a:solidFill>
                <a:cs typeface="B Titr" panose="00000700000000000000" pitchFamily="2" charset="-78"/>
              </a:rPr>
              <a:t>پیشرفت فیزیکی</a:t>
            </a:r>
            <a:endParaRPr lang="en-US" sz="11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2E7A2-9616-4073-9768-2A7DE97A19D7}"/>
              </a:ext>
            </a:extLst>
          </p:cNvPr>
          <p:cNvSpPr/>
          <p:nvPr/>
        </p:nvSpPr>
        <p:spPr>
          <a:xfrm>
            <a:off x="9217028" y="3102521"/>
            <a:ext cx="657225" cy="339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" dirty="0">
                <a:solidFill>
                  <a:srgbClr val="7030A0"/>
                </a:solidFill>
                <a:cs typeface="B Titr" panose="00000700000000000000" pitchFamily="2" charset="-78"/>
              </a:rPr>
              <a:t>بهره‌برداری</a:t>
            </a:r>
            <a:endParaRPr lang="en-US" sz="8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2E0BDD-5687-4D78-AD1F-7B8F9385B69A}"/>
              </a:ext>
            </a:extLst>
          </p:cNvPr>
          <p:cNvSpPr/>
          <p:nvPr/>
        </p:nvSpPr>
        <p:spPr>
          <a:xfrm>
            <a:off x="10687047" y="3435349"/>
            <a:ext cx="1304927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مگاپارس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E5E866-62C7-404F-BE35-6F185E380C44}"/>
              </a:ext>
            </a:extLst>
          </p:cNvPr>
          <p:cNvSpPr/>
          <p:nvPr/>
        </p:nvSpPr>
        <p:spPr>
          <a:xfrm>
            <a:off x="9901237" y="3436919"/>
            <a:ext cx="781048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64 ٪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BC1B4A-2E24-4FBC-9316-8BABD57787C7}"/>
              </a:ext>
            </a:extLst>
          </p:cNvPr>
          <p:cNvSpPr/>
          <p:nvPr/>
        </p:nvSpPr>
        <p:spPr>
          <a:xfrm>
            <a:off x="9217029" y="3442063"/>
            <a:ext cx="666748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1401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23C74E-79BB-4EE1-8CEE-4CA45A37DF68}"/>
              </a:ext>
            </a:extLst>
          </p:cNvPr>
          <p:cNvSpPr/>
          <p:nvPr/>
        </p:nvSpPr>
        <p:spPr>
          <a:xfrm>
            <a:off x="10696574" y="3830364"/>
            <a:ext cx="1304927" cy="339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نگین سهند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D543877-D839-4710-9955-AB63BCFB443A}"/>
              </a:ext>
            </a:extLst>
          </p:cNvPr>
          <p:cNvSpPr/>
          <p:nvPr/>
        </p:nvSpPr>
        <p:spPr>
          <a:xfrm>
            <a:off x="9906000" y="3837079"/>
            <a:ext cx="781048" cy="339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63 ٪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B8904B-2CCA-4F42-9294-F72FE82E606A}"/>
              </a:ext>
            </a:extLst>
          </p:cNvPr>
          <p:cNvSpPr/>
          <p:nvPr/>
        </p:nvSpPr>
        <p:spPr>
          <a:xfrm>
            <a:off x="9217029" y="3830364"/>
            <a:ext cx="666748" cy="339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1399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DBDDB5B-A8C5-4128-AAE5-ECF84A355CAF}"/>
              </a:ext>
            </a:extLst>
          </p:cNvPr>
          <p:cNvSpPr/>
          <p:nvPr/>
        </p:nvSpPr>
        <p:spPr>
          <a:xfrm>
            <a:off x="10706097" y="4222103"/>
            <a:ext cx="1304927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نگین بوکان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559CD76-C9FA-42DB-BD45-EA4C0D11EA19}"/>
              </a:ext>
            </a:extLst>
          </p:cNvPr>
          <p:cNvSpPr/>
          <p:nvPr/>
        </p:nvSpPr>
        <p:spPr>
          <a:xfrm>
            <a:off x="9906000" y="4225379"/>
            <a:ext cx="781048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2 ٪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843D577-7884-4F86-BEC8-C50129791110}"/>
              </a:ext>
            </a:extLst>
          </p:cNvPr>
          <p:cNvSpPr/>
          <p:nvPr/>
        </p:nvSpPr>
        <p:spPr>
          <a:xfrm>
            <a:off x="9207504" y="4228719"/>
            <a:ext cx="666748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1402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42675-E37C-4958-BB6F-35D7D618AAB5}"/>
              </a:ext>
            </a:extLst>
          </p:cNvPr>
          <p:cNvSpPr/>
          <p:nvPr/>
        </p:nvSpPr>
        <p:spPr>
          <a:xfrm>
            <a:off x="10706097" y="4600247"/>
            <a:ext cx="1304927" cy="339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نگین جنت آباد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7AE6EA-876C-417C-BBDB-0A838AB66AE7}"/>
              </a:ext>
            </a:extLst>
          </p:cNvPr>
          <p:cNvSpPr/>
          <p:nvPr/>
        </p:nvSpPr>
        <p:spPr>
          <a:xfrm>
            <a:off x="9906000" y="4606964"/>
            <a:ext cx="781048" cy="339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2/5 ٪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1A53ACB-37A6-47BF-8145-323FDC26DF04}"/>
              </a:ext>
            </a:extLst>
          </p:cNvPr>
          <p:cNvSpPr/>
          <p:nvPr/>
        </p:nvSpPr>
        <p:spPr>
          <a:xfrm>
            <a:off x="9217028" y="4606964"/>
            <a:ext cx="666748" cy="339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1401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C5C69B1-E72E-4FC1-8C30-60FD36129587}"/>
              </a:ext>
            </a:extLst>
          </p:cNvPr>
          <p:cNvSpPr/>
          <p:nvPr/>
        </p:nvSpPr>
        <p:spPr>
          <a:xfrm>
            <a:off x="10706098" y="4998700"/>
            <a:ext cx="1304927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نگین جماران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CC9FEB-66D4-4692-A9D2-D4A82818D446}"/>
              </a:ext>
            </a:extLst>
          </p:cNvPr>
          <p:cNvSpPr/>
          <p:nvPr/>
        </p:nvSpPr>
        <p:spPr>
          <a:xfrm>
            <a:off x="9906000" y="4995263"/>
            <a:ext cx="781048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32 ٪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5DCBF25-7E63-412E-BE94-28E88028F87A}"/>
              </a:ext>
            </a:extLst>
          </p:cNvPr>
          <p:cNvSpPr/>
          <p:nvPr/>
        </p:nvSpPr>
        <p:spPr>
          <a:xfrm>
            <a:off x="9207505" y="4995263"/>
            <a:ext cx="666748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1399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B1BF67-09D5-4AE2-86A8-1A54DD916C39}"/>
              </a:ext>
            </a:extLst>
          </p:cNvPr>
          <p:cNvSpPr/>
          <p:nvPr/>
        </p:nvSpPr>
        <p:spPr>
          <a:xfrm>
            <a:off x="10706097" y="5376844"/>
            <a:ext cx="1304927" cy="339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نگین لنگرود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3BB5B03-F21F-4D03-BE55-E3A4485AA599}"/>
              </a:ext>
            </a:extLst>
          </p:cNvPr>
          <p:cNvSpPr/>
          <p:nvPr/>
        </p:nvSpPr>
        <p:spPr>
          <a:xfrm>
            <a:off x="9906000" y="5383561"/>
            <a:ext cx="781048" cy="339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solidFill>
                  <a:srgbClr val="062161"/>
                </a:solidFill>
                <a:cs typeface="B Titr" panose="00000700000000000000" pitchFamily="2" charset="-78"/>
              </a:rPr>
              <a:t>اخذ مجوز</a:t>
            </a:r>
            <a:endParaRPr lang="en-US" sz="12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D272BC9-7619-4989-8303-CF39E02C1F2E}"/>
              </a:ext>
            </a:extLst>
          </p:cNvPr>
          <p:cNvSpPr/>
          <p:nvPr/>
        </p:nvSpPr>
        <p:spPr>
          <a:xfrm>
            <a:off x="6457947" y="2343797"/>
            <a:ext cx="2381250" cy="714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rgbClr val="000099"/>
                </a:solidFill>
                <a:cs typeface="B Titr" panose="00000700000000000000" pitchFamily="2" charset="-78"/>
              </a:rPr>
              <a:t>آرتالطیف سبلان</a:t>
            </a:r>
            <a:endParaRPr lang="en-US" sz="2000" dirty="0">
              <a:solidFill>
                <a:srgbClr val="000099"/>
              </a:solidFill>
              <a:cs typeface="B Titr" panose="00000700000000000000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680E407-9E58-41E6-B947-79624583DD7C}"/>
              </a:ext>
            </a:extLst>
          </p:cNvPr>
          <p:cNvSpPr/>
          <p:nvPr/>
        </p:nvSpPr>
        <p:spPr>
          <a:xfrm>
            <a:off x="7896224" y="3093856"/>
            <a:ext cx="1009649" cy="339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solidFill>
                  <a:srgbClr val="7030A0"/>
                </a:solidFill>
                <a:cs typeface="B Titr" panose="00000700000000000000" pitchFamily="2" charset="-78"/>
              </a:rPr>
              <a:t>نام پروژه</a:t>
            </a:r>
            <a:endParaRPr lang="en-US" sz="11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2E0ED5A-C67E-486E-98DA-6FEC76452131}"/>
              </a:ext>
            </a:extLst>
          </p:cNvPr>
          <p:cNvSpPr/>
          <p:nvPr/>
        </p:nvSpPr>
        <p:spPr>
          <a:xfrm>
            <a:off x="6732017" y="3097213"/>
            <a:ext cx="773680" cy="339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050" dirty="0">
                <a:solidFill>
                  <a:srgbClr val="7030A0"/>
                </a:solidFill>
                <a:cs typeface="B Titr" panose="00000700000000000000" pitchFamily="2" charset="-78"/>
              </a:rPr>
              <a:t>پیشرفت فیزیکی</a:t>
            </a:r>
            <a:endParaRPr lang="en-US" sz="105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BB87BE2-88FE-481D-92AA-45864B7F675C}"/>
              </a:ext>
            </a:extLst>
          </p:cNvPr>
          <p:cNvSpPr/>
          <p:nvPr/>
        </p:nvSpPr>
        <p:spPr>
          <a:xfrm>
            <a:off x="6047576" y="3102521"/>
            <a:ext cx="657225" cy="339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" dirty="0">
                <a:solidFill>
                  <a:srgbClr val="7030A0"/>
                </a:solidFill>
                <a:cs typeface="B Titr" panose="00000700000000000000" pitchFamily="2" charset="-78"/>
              </a:rPr>
              <a:t>بهره‌برداری</a:t>
            </a:r>
            <a:endParaRPr lang="en-US" sz="8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1F02BCD-3A55-441A-A318-DF25C4091DE0}"/>
              </a:ext>
            </a:extLst>
          </p:cNvPr>
          <p:cNvSpPr/>
          <p:nvPr/>
        </p:nvSpPr>
        <p:spPr>
          <a:xfrm>
            <a:off x="7515220" y="3433398"/>
            <a:ext cx="1304927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یادمان اردبیل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3A8BC95-2F71-4F24-BB64-D5FC0A01A8FA}"/>
              </a:ext>
            </a:extLst>
          </p:cNvPr>
          <p:cNvSpPr/>
          <p:nvPr/>
        </p:nvSpPr>
        <p:spPr>
          <a:xfrm>
            <a:off x="6729410" y="3434968"/>
            <a:ext cx="781048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solidFill>
                  <a:srgbClr val="062161"/>
                </a:solidFill>
                <a:cs typeface="B Titr" panose="00000700000000000000" pitchFamily="2" charset="-78"/>
              </a:rPr>
              <a:t>14 ٪</a:t>
            </a:r>
            <a:endParaRPr lang="en-US" sz="12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AF1C7AC-6841-42C6-8F9A-3D0D8A1FD41C}"/>
              </a:ext>
            </a:extLst>
          </p:cNvPr>
          <p:cNvSpPr/>
          <p:nvPr/>
        </p:nvSpPr>
        <p:spPr>
          <a:xfrm>
            <a:off x="6047577" y="3442063"/>
            <a:ext cx="666748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خروج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97DFC14-6E66-4A32-BC57-F840528BE967}"/>
              </a:ext>
            </a:extLst>
          </p:cNvPr>
          <p:cNvSpPr/>
          <p:nvPr/>
        </p:nvSpPr>
        <p:spPr>
          <a:xfrm>
            <a:off x="7524747" y="3828413"/>
            <a:ext cx="1304927" cy="339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203 ظفر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9F02B7B-F593-4EC5-BA3B-13C7CB322E3A}"/>
              </a:ext>
            </a:extLst>
          </p:cNvPr>
          <p:cNvSpPr/>
          <p:nvPr/>
        </p:nvSpPr>
        <p:spPr>
          <a:xfrm>
            <a:off x="6734173" y="3835128"/>
            <a:ext cx="781048" cy="339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solidFill>
                  <a:srgbClr val="062161"/>
                </a:solidFill>
                <a:cs typeface="B Titr" panose="00000700000000000000" pitchFamily="2" charset="-78"/>
              </a:rPr>
              <a:t>اخذ مجوز</a:t>
            </a:r>
            <a:endParaRPr lang="en-US" sz="12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A0579FD-7A68-4136-BA18-46843A58A74C}"/>
              </a:ext>
            </a:extLst>
          </p:cNvPr>
          <p:cNvSpPr/>
          <p:nvPr/>
        </p:nvSpPr>
        <p:spPr>
          <a:xfrm>
            <a:off x="7534270" y="4220152"/>
            <a:ext cx="1304927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نگین مهرشهر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4B1B018-1CF7-489F-97F7-4361290B9197}"/>
              </a:ext>
            </a:extLst>
          </p:cNvPr>
          <p:cNvSpPr/>
          <p:nvPr/>
        </p:nvSpPr>
        <p:spPr>
          <a:xfrm>
            <a:off x="6734173" y="4223428"/>
            <a:ext cx="781048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solidFill>
                  <a:srgbClr val="062161"/>
                </a:solidFill>
                <a:cs typeface="B Titr" panose="00000700000000000000" pitchFamily="2" charset="-78"/>
              </a:rPr>
              <a:t>اخذ مجوز</a:t>
            </a:r>
            <a:endParaRPr lang="en-US" sz="12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F0D13B5-3FE7-4332-9811-20F59FE935F2}"/>
              </a:ext>
            </a:extLst>
          </p:cNvPr>
          <p:cNvSpPr/>
          <p:nvPr/>
        </p:nvSpPr>
        <p:spPr>
          <a:xfrm>
            <a:off x="3125783" y="2343797"/>
            <a:ext cx="2381250" cy="714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rgbClr val="000099"/>
                </a:solidFill>
                <a:cs typeface="B Titr" panose="00000700000000000000" pitchFamily="2" charset="-78"/>
              </a:rPr>
              <a:t>پدیدآوران اطلس</a:t>
            </a:r>
            <a:endParaRPr lang="en-US" sz="2000" dirty="0">
              <a:solidFill>
                <a:srgbClr val="000099"/>
              </a:solidFill>
              <a:cs typeface="B Titr" panose="00000700000000000000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24338AD-9447-473C-A13B-0B72CD710EFE}"/>
              </a:ext>
            </a:extLst>
          </p:cNvPr>
          <p:cNvSpPr/>
          <p:nvPr/>
        </p:nvSpPr>
        <p:spPr>
          <a:xfrm>
            <a:off x="4621208" y="3081520"/>
            <a:ext cx="1009649" cy="339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solidFill>
                  <a:srgbClr val="7030A0"/>
                </a:solidFill>
                <a:cs typeface="B Titr" panose="00000700000000000000" pitchFamily="2" charset="-78"/>
              </a:rPr>
              <a:t>ماموریت</a:t>
            </a:r>
            <a:endParaRPr lang="en-US" sz="11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9FC9DDE-D76A-4899-A475-8FE05BE6ED00}"/>
              </a:ext>
            </a:extLst>
          </p:cNvPr>
          <p:cNvSpPr/>
          <p:nvPr/>
        </p:nvSpPr>
        <p:spPr>
          <a:xfrm>
            <a:off x="3230556" y="3084877"/>
            <a:ext cx="1000125" cy="339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solidFill>
                  <a:srgbClr val="7030A0"/>
                </a:solidFill>
                <a:cs typeface="B Titr" panose="00000700000000000000" pitchFamily="2" charset="-78"/>
              </a:rPr>
              <a:t>مالکیت</a:t>
            </a:r>
            <a:endParaRPr lang="en-US" sz="11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58BEA87-63D5-4CA6-B86A-8D66D61E0BDB}"/>
              </a:ext>
            </a:extLst>
          </p:cNvPr>
          <p:cNvSpPr/>
          <p:nvPr/>
        </p:nvSpPr>
        <p:spPr>
          <a:xfrm>
            <a:off x="4038600" y="3421062"/>
            <a:ext cx="1506531" cy="5641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بازاریابی، فروش و بهره‌برداری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78EF2D6-C84A-412C-9818-4579FC0781C9}"/>
              </a:ext>
            </a:extLst>
          </p:cNvPr>
          <p:cNvSpPr/>
          <p:nvPr/>
        </p:nvSpPr>
        <p:spPr>
          <a:xfrm>
            <a:off x="3267074" y="3421062"/>
            <a:ext cx="771525" cy="5641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51 ٪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DEA0E66-CF67-4858-992C-1F1FF074D95F}"/>
              </a:ext>
            </a:extLst>
          </p:cNvPr>
          <p:cNvSpPr/>
          <p:nvPr/>
        </p:nvSpPr>
        <p:spPr>
          <a:xfrm>
            <a:off x="465927" y="2343797"/>
            <a:ext cx="2381250" cy="714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rgbClr val="000099"/>
                </a:solidFill>
                <a:cs typeface="B Titr" panose="00000700000000000000" pitchFamily="2" charset="-78"/>
              </a:rPr>
              <a:t>پارس‌گوهر بین‌الملل</a:t>
            </a:r>
            <a:endParaRPr lang="en-US" sz="2000" dirty="0">
              <a:solidFill>
                <a:srgbClr val="000099"/>
              </a:solidFill>
              <a:cs typeface="B Titr" panose="00000700000000000000" pitchFamily="2" charset="-78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9DA9EB1-E1CC-4396-A106-79E07641A27E}"/>
              </a:ext>
            </a:extLst>
          </p:cNvPr>
          <p:cNvSpPr/>
          <p:nvPr/>
        </p:nvSpPr>
        <p:spPr>
          <a:xfrm>
            <a:off x="1902613" y="3070590"/>
            <a:ext cx="1009649" cy="339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solidFill>
                  <a:srgbClr val="7030A0"/>
                </a:solidFill>
                <a:cs typeface="B Titr" panose="00000700000000000000" pitchFamily="2" charset="-78"/>
              </a:rPr>
              <a:t>ماموریت</a:t>
            </a:r>
            <a:endParaRPr lang="en-US" sz="11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0A72E3D-98E8-4420-8505-19993B97A823}"/>
              </a:ext>
            </a:extLst>
          </p:cNvPr>
          <p:cNvSpPr/>
          <p:nvPr/>
        </p:nvSpPr>
        <p:spPr>
          <a:xfrm>
            <a:off x="511961" y="3073947"/>
            <a:ext cx="1000125" cy="339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solidFill>
                  <a:srgbClr val="7030A0"/>
                </a:solidFill>
                <a:cs typeface="B Titr" panose="00000700000000000000" pitchFamily="2" charset="-78"/>
              </a:rPr>
              <a:t>مالکیت</a:t>
            </a:r>
            <a:endParaRPr lang="en-US" sz="11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E31A302-D9C1-479D-9E07-4BC3B62F58A2}"/>
              </a:ext>
            </a:extLst>
          </p:cNvPr>
          <p:cNvSpPr/>
          <p:nvPr/>
        </p:nvSpPr>
        <p:spPr>
          <a:xfrm>
            <a:off x="1320005" y="3410132"/>
            <a:ext cx="1506531" cy="5641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solidFill>
                  <a:srgbClr val="062161"/>
                </a:solidFill>
                <a:cs typeface="B Titr" panose="00000700000000000000" pitchFamily="2" charset="-78"/>
              </a:rPr>
              <a:t>مدیریت پروژه ساماندهی خور ماهشهر</a:t>
            </a:r>
            <a:endParaRPr lang="en-US" sz="12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71A6218-71A6-410E-90A9-E4426FBD7129}"/>
              </a:ext>
            </a:extLst>
          </p:cNvPr>
          <p:cNvSpPr/>
          <p:nvPr/>
        </p:nvSpPr>
        <p:spPr>
          <a:xfrm>
            <a:off x="548479" y="3410132"/>
            <a:ext cx="771525" cy="5641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51 ٪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50C14C36-3DA4-439C-A882-B091149C6279}"/>
              </a:ext>
            </a:extLst>
          </p:cNvPr>
          <p:cNvCxnSpPr>
            <a:stCxn id="4" idx="2"/>
            <a:endCxn id="5" idx="0"/>
          </p:cNvCxnSpPr>
          <p:nvPr/>
        </p:nvCxnSpPr>
        <p:spPr>
          <a:xfrm rot="16200000" flipH="1">
            <a:off x="8076499" y="-276277"/>
            <a:ext cx="526066" cy="4714084"/>
          </a:xfrm>
          <a:prstGeom prst="bentConnector3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981AC58A-88FF-466F-9B1F-69DAD8263A57}"/>
              </a:ext>
            </a:extLst>
          </p:cNvPr>
          <p:cNvCxnSpPr>
            <a:cxnSpLocks/>
            <a:stCxn id="4" idx="2"/>
            <a:endCxn id="26" idx="0"/>
          </p:cNvCxnSpPr>
          <p:nvPr/>
        </p:nvCxnSpPr>
        <p:spPr>
          <a:xfrm rot="16200000" flipH="1">
            <a:off x="6552499" y="1247723"/>
            <a:ext cx="526065" cy="166608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A8FE3266-2C41-4C90-B6D3-E1F41A32378B}"/>
              </a:ext>
            </a:extLst>
          </p:cNvPr>
          <p:cNvCxnSpPr>
            <a:cxnSpLocks/>
            <a:stCxn id="4" idx="2"/>
            <a:endCxn id="37" idx="0"/>
          </p:cNvCxnSpPr>
          <p:nvPr/>
        </p:nvCxnSpPr>
        <p:spPr>
          <a:xfrm rot="5400000">
            <a:off x="4886417" y="1247723"/>
            <a:ext cx="526065" cy="166608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881AA624-1CD3-41AF-A165-391001C350A5}"/>
              </a:ext>
            </a:extLst>
          </p:cNvPr>
          <p:cNvCxnSpPr>
            <a:cxnSpLocks/>
            <a:stCxn id="4" idx="2"/>
            <a:endCxn id="42" idx="0"/>
          </p:cNvCxnSpPr>
          <p:nvPr/>
        </p:nvCxnSpPr>
        <p:spPr>
          <a:xfrm rot="5400000">
            <a:off x="3556489" y="-82205"/>
            <a:ext cx="526065" cy="432593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F26582D1-AD5D-4EB6-A65F-FB497DCE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758"/>
            <a:ext cx="10274530" cy="797214"/>
          </a:xfrm>
        </p:spPr>
        <p:txBody>
          <a:bodyPr/>
          <a:lstStyle/>
          <a:p>
            <a:r>
              <a:rPr lang="fa-IR" b="1" dirty="0">
                <a:solidFill>
                  <a:schemeClr val="accent5">
                    <a:lumMod val="50000"/>
                  </a:schemeClr>
                </a:solidFill>
              </a:rPr>
              <a:t>هلدینگ ساختمانی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3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FE7DEF-966C-48D0-B55B-EF0255162809}"/>
              </a:ext>
            </a:extLst>
          </p:cNvPr>
          <p:cNvSpPr/>
          <p:nvPr/>
        </p:nvSpPr>
        <p:spPr>
          <a:xfrm>
            <a:off x="4758068" y="1284330"/>
            <a:ext cx="2956845" cy="7143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cs typeface="+mj-cs"/>
              </a:rPr>
              <a:t>سرمایه‌گذاری فرهنگیان</a:t>
            </a:r>
            <a:endParaRPr lang="en-US" sz="2400" b="1" dirty="0">
              <a:cs typeface="+mj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3DD62D-9DF8-414E-9C6A-083C6769F1D0}"/>
              </a:ext>
            </a:extLst>
          </p:cNvPr>
          <p:cNvSpPr/>
          <p:nvPr/>
        </p:nvSpPr>
        <p:spPr>
          <a:xfrm>
            <a:off x="8096249" y="2877198"/>
            <a:ext cx="2381250" cy="714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rgbClr val="000099"/>
                </a:solidFill>
                <a:cs typeface="B Titr" panose="00000700000000000000" pitchFamily="2" charset="-78"/>
              </a:rPr>
              <a:t>بورسی</a:t>
            </a:r>
            <a:endParaRPr lang="en-US" sz="2000" dirty="0">
              <a:solidFill>
                <a:srgbClr val="000099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524A45-4D8C-45C5-9407-AF6E5B0A8FB1}"/>
              </a:ext>
            </a:extLst>
          </p:cNvPr>
          <p:cNvSpPr/>
          <p:nvPr/>
        </p:nvSpPr>
        <p:spPr>
          <a:xfrm>
            <a:off x="9642153" y="3663950"/>
            <a:ext cx="923924" cy="339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solidFill>
                  <a:srgbClr val="7030A0"/>
                </a:solidFill>
                <a:cs typeface="B Titr" panose="00000700000000000000" pitchFamily="2" charset="-78"/>
              </a:rPr>
              <a:t>شرکت</a:t>
            </a:r>
            <a:endParaRPr lang="en-US" sz="11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61B455-98D2-4824-9DFD-C0CC46898649}"/>
              </a:ext>
            </a:extLst>
          </p:cNvPr>
          <p:cNvSpPr/>
          <p:nvPr/>
        </p:nvSpPr>
        <p:spPr>
          <a:xfrm>
            <a:off x="7886700" y="3663951"/>
            <a:ext cx="1000125" cy="339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solidFill>
                  <a:srgbClr val="7030A0"/>
                </a:solidFill>
                <a:cs typeface="B Titr" panose="00000700000000000000" pitchFamily="2" charset="-78"/>
              </a:rPr>
              <a:t>درصد مالکیت</a:t>
            </a:r>
            <a:endParaRPr lang="en-US" sz="11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1DF8C3-0732-41F0-A867-B51510EFCD79}"/>
              </a:ext>
            </a:extLst>
          </p:cNvPr>
          <p:cNvSpPr/>
          <p:nvPr/>
        </p:nvSpPr>
        <p:spPr>
          <a:xfrm>
            <a:off x="8759189" y="3968749"/>
            <a:ext cx="1823086" cy="3361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solidFill>
                  <a:srgbClr val="062161"/>
                </a:solidFill>
                <a:cs typeface="B Titr" panose="00000700000000000000" pitchFamily="2" charset="-78"/>
              </a:rPr>
              <a:t>ماشین‌سازی اراک</a:t>
            </a:r>
            <a:endParaRPr lang="en-US" sz="12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B39DA2D-1F76-4213-AF3B-59B9E9F466BF}"/>
              </a:ext>
            </a:extLst>
          </p:cNvPr>
          <p:cNvSpPr/>
          <p:nvPr/>
        </p:nvSpPr>
        <p:spPr>
          <a:xfrm>
            <a:off x="7973377" y="3970319"/>
            <a:ext cx="781048" cy="33453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64 ٪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71440D-7DCC-4D17-9414-8A0701A52272}"/>
              </a:ext>
            </a:extLst>
          </p:cNvPr>
          <p:cNvSpPr/>
          <p:nvPr/>
        </p:nvSpPr>
        <p:spPr>
          <a:xfrm>
            <a:off x="8759188" y="4363764"/>
            <a:ext cx="1832613" cy="339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solidFill>
                  <a:srgbClr val="062161"/>
                </a:solidFill>
                <a:cs typeface="B Titr" panose="00000700000000000000" pitchFamily="2" charset="-78"/>
              </a:rPr>
              <a:t>بازرسی مهندسی و صنعتی ایران</a:t>
            </a:r>
            <a:endParaRPr lang="en-US" sz="11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13DFA4F-A2EC-4764-9968-F1CC4E8DDE00}"/>
              </a:ext>
            </a:extLst>
          </p:cNvPr>
          <p:cNvSpPr/>
          <p:nvPr/>
        </p:nvSpPr>
        <p:spPr>
          <a:xfrm>
            <a:off x="7978140" y="4370479"/>
            <a:ext cx="781048" cy="339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93 ٪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A662BF-230D-420E-9379-F8F732520FA4}"/>
              </a:ext>
            </a:extLst>
          </p:cNvPr>
          <p:cNvSpPr/>
          <p:nvPr/>
        </p:nvSpPr>
        <p:spPr>
          <a:xfrm>
            <a:off x="8759189" y="4755503"/>
            <a:ext cx="1842136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بانک سرمایه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10FED63-59ED-48B0-B5A7-DFE74BC9376C}"/>
              </a:ext>
            </a:extLst>
          </p:cNvPr>
          <p:cNvSpPr/>
          <p:nvPr/>
        </p:nvSpPr>
        <p:spPr>
          <a:xfrm>
            <a:off x="7978140" y="4758779"/>
            <a:ext cx="781048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10 ٪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4206DF-719B-488E-8D4E-B1B69A2B7771}"/>
              </a:ext>
            </a:extLst>
          </p:cNvPr>
          <p:cNvSpPr/>
          <p:nvPr/>
        </p:nvSpPr>
        <p:spPr>
          <a:xfrm>
            <a:off x="8759189" y="5133647"/>
            <a:ext cx="1842136" cy="339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ایران ارقام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0EAF6EE-4D0F-4178-94D2-5AB223CAA3C2}"/>
              </a:ext>
            </a:extLst>
          </p:cNvPr>
          <p:cNvSpPr/>
          <p:nvPr/>
        </p:nvSpPr>
        <p:spPr>
          <a:xfrm>
            <a:off x="7978140" y="5140364"/>
            <a:ext cx="781048" cy="339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26 ٪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50F1558-4D00-49D5-969E-94E9BD6D391A}"/>
              </a:ext>
            </a:extLst>
          </p:cNvPr>
          <p:cNvSpPr/>
          <p:nvPr/>
        </p:nvSpPr>
        <p:spPr>
          <a:xfrm>
            <a:off x="8759188" y="5532100"/>
            <a:ext cx="1842137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بیمه معلم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89E7D75-74D1-4E30-8875-91B1AE5EF61E}"/>
              </a:ext>
            </a:extLst>
          </p:cNvPr>
          <p:cNvSpPr/>
          <p:nvPr/>
        </p:nvSpPr>
        <p:spPr>
          <a:xfrm>
            <a:off x="7978140" y="5528663"/>
            <a:ext cx="781048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20 ٪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4D94CBA-ACEB-4A81-AA07-6DDDFB20F84E}"/>
              </a:ext>
            </a:extLst>
          </p:cNvPr>
          <p:cNvSpPr/>
          <p:nvPr/>
        </p:nvSpPr>
        <p:spPr>
          <a:xfrm>
            <a:off x="1716083" y="2877197"/>
            <a:ext cx="2381250" cy="7143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rgbClr val="000099"/>
                </a:solidFill>
                <a:cs typeface="B Titr" panose="00000700000000000000" pitchFamily="2" charset="-78"/>
              </a:rPr>
              <a:t>غیربورسی</a:t>
            </a:r>
            <a:endParaRPr lang="en-US" sz="2000" dirty="0">
              <a:solidFill>
                <a:srgbClr val="000099"/>
              </a:solidFill>
              <a:cs typeface="B Titr" panose="00000700000000000000" pitchFamily="2" charset="-78"/>
            </a:endParaRP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BBD830D4-723A-4859-B7F0-AD157A8BD6A7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16200000" flipH="1">
            <a:off x="7322436" y="912759"/>
            <a:ext cx="878493" cy="3050383"/>
          </a:xfrm>
          <a:prstGeom prst="bentConnector3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4167C251-993E-40CD-91C5-AA305ABC75D9}"/>
              </a:ext>
            </a:extLst>
          </p:cNvPr>
          <p:cNvCxnSpPr>
            <a:cxnSpLocks/>
            <a:stCxn id="6" idx="2"/>
            <a:endCxn id="39" idx="0"/>
          </p:cNvCxnSpPr>
          <p:nvPr/>
        </p:nvCxnSpPr>
        <p:spPr>
          <a:xfrm rot="5400000">
            <a:off x="4132354" y="773060"/>
            <a:ext cx="878492" cy="332978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2B317BFC-2F00-44FA-AF83-CDEE6DC7A19F}"/>
              </a:ext>
            </a:extLst>
          </p:cNvPr>
          <p:cNvSpPr/>
          <p:nvPr/>
        </p:nvSpPr>
        <p:spPr>
          <a:xfrm>
            <a:off x="2255197" y="3962400"/>
            <a:ext cx="1823086" cy="3361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solidFill>
                  <a:srgbClr val="062161"/>
                </a:solidFill>
                <a:cs typeface="B Titr" panose="00000700000000000000" pitchFamily="2" charset="-78"/>
              </a:rPr>
              <a:t>پلورسبز</a:t>
            </a:r>
            <a:endParaRPr lang="en-US" sz="12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7A7EE47-FE3C-453A-9E11-3D8CB31E4B2F}"/>
              </a:ext>
            </a:extLst>
          </p:cNvPr>
          <p:cNvSpPr/>
          <p:nvPr/>
        </p:nvSpPr>
        <p:spPr>
          <a:xfrm>
            <a:off x="1469385" y="3963970"/>
            <a:ext cx="781048" cy="33453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100 ٪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CE1677E-D231-4F6E-9C70-99BD29DE1846}"/>
              </a:ext>
            </a:extLst>
          </p:cNvPr>
          <p:cNvSpPr/>
          <p:nvPr/>
        </p:nvSpPr>
        <p:spPr>
          <a:xfrm>
            <a:off x="2255196" y="4357415"/>
            <a:ext cx="1832613" cy="339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solidFill>
                  <a:srgbClr val="062161"/>
                </a:solidFill>
                <a:cs typeface="B Titr" panose="00000700000000000000" pitchFamily="2" charset="-78"/>
              </a:rPr>
              <a:t>آلوپن</a:t>
            </a:r>
            <a:endParaRPr lang="en-US" sz="11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0052FF09-1DA2-4077-9C10-CF6EECF4C389}"/>
              </a:ext>
            </a:extLst>
          </p:cNvPr>
          <p:cNvSpPr/>
          <p:nvPr/>
        </p:nvSpPr>
        <p:spPr>
          <a:xfrm>
            <a:off x="1474148" y="4364130"/>
            <a:ext cx="781048" cy="339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100 ٪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68183F0-FF5F-46DB-93DA-D3560DE608AA}"/>
              </a:ext>
            </a:extLst>
          </p:cNvPr>
          <p:cNvSpPr/>
          <p:nvPr/>
        </p:nvSpPr>
        <p:spPr>
          <a:xfrm>
            <a:off x="2255197" y="4749154"/>
            <a:ext cx="1842136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آتیه ساوالان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51A263B9-ED7A-4613-91D7-C4C4FA8E1CFF}"/>
              </a:ext>
            </a:extLst>
          </p:cNvPr>
          <p:cNvSpPr/>
          <p:nvPr/>
        </p:nvSpPr>
        <p:spPr>
          <a:xfrm>
            <a:off x="1474148" y="4752430"/>
            <a:ext cx="781048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40 ٪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92F9F91-F6DD-4F03-997B-038611F7C1D9}"/>
              </a:ext>
            </a:extLst>
          </p:cNvPr>
          <p:cNvSpPr/>
          <p:nvPr/>
        </p:nvSpPr>
        <p:spPr>
          <a:xfrm>
            <a:off x="2255197" y="5127298"/>
            <a:ext cx="1842136" cy="339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قند کرج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1324AC3-418E-4652-949B-B26C85074BE5}"/>
              </a:ext>
            </a:extLst>
          </p:cNvPr>
          <p:cNvSpPr/>
          <p:nvPr/>
        </p:nvSpPr>
        <p:spPr>
          <a:xfrm>
            <a:off x="1474148" y="5134015"/>
            <a:ext cx="781048" cy="339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38 ٪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44DC8CC1-C68E-4583-97C4-36ED6B853157}"/>
              </a:ext>
            </a:extLst>
          </p:cNvPr>
          <p:cNvSpPr/>
          <p:nvPr/>
        </p:nvSpPr>
        <p:spPr>
          <a:xfrm>
            <a:off x="2255196" y="5525751"/>
            <a:ext cx="1842137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solidFill>
                  <a:srgbClr val="062161"/>
                </a:solidFill>
                <a:cs typeface="B Titr" panose="00000700000000000000" pitchFamily="2" charset="-78"/>
              </a:rPr>
              <a:t>کارگزاری اردیبهشت ایرانیان</a:t>
            </a:r>
            <a:endParaRPr lang="en-US" sz="12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A4F1260-69CE-4CDB-8EB8-912C79EAC796}"/>
              </a:ext>
            </a:extLst>
          </p:cNvPr>
          <p:cNvSpPr/>
          <p:nvPr/>
        </p:nvSpPr>
        <p:spPr>
          <a:xfrm>
            <a:off x="1474148" y="5522314"/>
            <a:ext cx="781048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45 ٪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34A7B530-3566-46D8-8D17-427FC8F418F1}"/>
              </a:ext>
            </a:extLst>
          </p:cNvPr>
          <p:cNvSpPr/>
          <p:nvPr/>
        </p:nvSpPr>
        <p:spPr>
          <a:xfrm>
            <a:off x="2255196" y="5920924"/>
            <a:ext cx="1842137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solidFill>
                  <a:srgbClr val="062161"/>
                </a:solidFill>
                <a:cs typeface="B Titr" panose="00000700000000000000" pitchFamily="2" charset="-78"/>
              </a:rPr>
              <a:t>بازرسی مهندسی ایران</a:t>
            </a:r>
            <a:endParaRPr lang="en-US" sz="12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9B032ED-697F-41AE-87C1-FA0F2E8A11EF}"/>
              </a:ext>
            </a:extLst>
          </p:cNvPr>
          <p:cNvSpPr/>
          <p:nvPr/>
        </p:nvSpPr>
        <p:spPr>
          <a:xfrm>
            <a:off x="1474148" y="5917487"/>
            <a:ext cx="781048" cy="3395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rgbClr val="062161"/>
                </a:solidFill>
                <a:cs typeface="B Titr" panose="00000700000000000000" pitchFamily="2" charset="-78"/>
              </a:rPr>
              <a:t>100 ٪</a:t>
            </a:r>
            <a:endParaRPr lang="en-US" sz="1400" dirty="0">
              <a:solidFill>
                <a:srgbClr val="062161"/>
              </a:solidFill>
              <a:cs typeface="B Titr" panose="00000700000000000000" pitchFamily="2" charset="-78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E0EA646D-CDD8-441A-B389-B3B78A3435C7}"/>
              </a:ext>
            </a:extLst>
          </p:cNvPr>
          <p:cNvSpPr/>
          <p:nvPr/>
        </p:nvSpPr>
        <p:spPr>
          <a:xfrm>
            <a:off x="3166740" y="3643404"/>
            <a:ext cx="923924" cy="339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solidFill>
                  <a:srgbClr val="7030A0"/>
                </a:solidFill>
                <a:cs typeface="B Titr" panose="00000700000000000000" pitchFamily="2" charset="-78"/>
              </a:rPr>
              <a:t>شرکت</a:t>
            </a:r>
            <a:endParaRPr lang="en-US" sz="11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A2A89543-71E1-4895-854A-05B01142FA01}"/>
              </a:ext>
            </a:extLst>
          </p:cNvPr>
          <p:cNvSpPr/>
          <p:nvPr/>
        </p:nvSpPr>
        <p:spPr>
          <a:xfrm>
            <a:off x="1318890" y="3689083"/>
            <a:ext cx="1000125" cy="339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>
                <a:solidFill>
                  <a:srgbClr val="7030A0"/>
                </a:solidFill>
                <a:cs typeface="B Titr" panose="00000700000000000000" pitchFamily="2" charset="-78"/>
              </a:rPr>
              <a:t>درصد مالکیت</a:t>
            </a:r>
            <a:endParaRPr lang="en-US" sz="11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38FA5141-4859-430E-B556-0AC5B670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758"/>
            <a:ext cx="10274530" cy="797214"/>
          </a:xfrm>
        </p:spPr>
        <p:txBody>
          <a:bodyPr/>
          <a:lstStyle/>
          <a:p>
            <a:r>
              <a:rPr lang="fa-IR" b="1" dirty="0">
                <a:solidFill>
                  <a:schemeClr val="accent5">
                    <a:lumMod val="50000"/>
                  </a:schemeClr>
                </a:solidFill>
              </a:rPr>
              <a:t>هلدینگ مالی و سرمایه‌گذاری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New Version">
      <a:majorFont>
        <a:latin typeface="Calibri Light"/>
        <a:ea typeface=""/>
        <a:cs typeface="B Roya"/>
      </a:majorFont>
      <a:minorFont>
        <a:latin typeface="Calibri"/>
        <a:ea typeface=""/>
        <a:cs typeface="B Roy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8689</TotalTime>
  <Words>378</Words>
  <Application>Microsoft Office PowerPoint</Application>
  <PresentationFormat>Widescreen</PresentationFormat>
  <Paragraphs>141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F_amir</vt:lpstr>
      <vt:lpstr>FontAwesome</vt:lpstr>
      <vt:lpstr>Lato Light</vt:lpstr>
      <vt:lpstr>Office Theme</vt:lpstr>
      <vt:lpstr>PowerPoint Presentation</vt:lpstr>
      <vt:lpstr>PowerPoint Presentation</vt:lpstr>
      <vt:lpstr>روند سود تقسیم شده موسسه در ۵ سال گذشته</vt:lpstr>
      <vt:lpstr>سبد دارایی‌های موسسه</vt:lpstr>
      <vt:lpstr>PowerPoint Presentation</vt:lpstr>
      <vt:lpstr>هلدینگ‌ها</vt:lpstr>
      <vt:lpstr>هلدینگ پتروشیمی و انرژی</vt:lpstr>
      <vt:lpstr>هلدینگ ساختمانی</vt:lpstr>
      <vt:lpstr>هلدینگ مالی و سرمایه‌گذاری</vt:lpstr>
      <vt:lpstr>هلدینگ خدمات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report</dc:title>
  <dc:subject>international affairs</dc:subject>
  <dc:creator>Hassanpour</dc:creator>
  <cp:keywords>report;International affair</cp:keywords>
  <cp:lastModifiedBy>ابراهیم رسولی</cp:lastModifiedBy>
  <cp:revision>691</cp:revision>
  <cp:lastPrinted>2020-08-11T07:09:08Z</cp:lastPrinted>
  <dcterms:created xsi:type="dcterms:W3CDTF">2015-11-01T05:29:09Z</dcterms:created>
  <dcterms:modified xsi:type="dcterms:W3CDTF">2020-09-01T11:51:33Z</dcterms:modified>
</cp:coreProperties>
</file>